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4" r:id="rId1"/>
  </p:sldMasterIdLst>
  <p:notesMasterIdLst>
    <p:notesMasterId r:id="rId11"/>
  </p:notesMasterIdLst>
  <p:sldIdLst>
    <p:sldId id="281" r:id="rId2"/>
    <p:sldId id="294" r:id="rId3"/>
    <p:sldId id="292" r:id="rId4"/>
    <p:sldId id="298" r:id="rId5"/>
    <p:sldId id="293" r:id="rId6"/>
    <p:sldId id="300" r:id="rId7"/>
    <p:sldId id="299" r:id="rId8"/>
    <p:sldId id="301" r:id="rId9"/>
    <p:sldId id="296" r:id="rId1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7" autoAdjust="0"/>
    <p:restoredTop sz="86434" autoAdjust="0"/>
  </p:normalViewPr>
  <p:slideViewPr>
    <p:cSldViewPr>
      <p:cViewPr varScale="1">
        <p:scale>
          <a:sx n="82" d="100"/>
          <a:sy n="82" d="100"/>
        </p:scale>
        <p:origin x="9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31F2-41DA-4774-AA55-D2758033BA6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23BD-7ADB-4A04-8595-CA294B10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88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7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48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9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7156"/>
            <a:ext cx="3875627" cy="24003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393" y="4677156"/>
            <a:ext cx="3827797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9A1BBB98-88DE-4A54-8208-D95D52BE6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hf sldNum="0"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iquarterbackclub.org/" TargetMode="External"/><Relationship Id="rId2" Type="http://schemas.openxmlformats.org/officeDocument/2006/relationships/hyperlink" Target="mailto:paliqbclub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C6D9F15E-A039-CE43-8E91-D641B94C5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5" y="361950"/>
            <a:ext cx="6387761" cy="4095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98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85750"/>
            <a:ext cx="3889088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3600" b="1" dirty="0">
                <a:ln w="190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600" b="1" dirty="0">
              <a:ln w="190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447" y="1962150"/>
            <a:ext cx="3889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high-performing, comprehensive high school serving approximately 3,000 diverse students from more than 110 zip codes throughout the Los Angeles area. </a:t>
            </a:r>
          </a:p>
          <a:p>
            <a:pPr lvl="0">
              <a:buClr>
                <a:schemeClr val="tx1"/>
              </a:buClr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charter school since 2003, Palisades Charter High School is one of the first high schools in the Los Angeles Unified School District to achieve independent charter school status. </a:t>
            </a:r>
          </a:p>
          <a:p>
            <a:pPr lvl="0">
              <a:buClr>
                <a:schemeClr val="tx1"/>
              </a:buClr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Independent status allows the school stakeholders and governing board to make important decisions regarding instruction, budget allocations, and policy; school governed by a Board of Trustees.</a:t>
            </a:r>
            <a:endParaRPr lang="en-US" sz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0F9DC-1059-5543-B7CE-0BED85D6F02F}"/>
              </a:ext>
            </a:extLst>
          </p:cNvPr>
          <p:cNvSpPr txBox="1"/>
          <p:nvPr/>
        </p:nvSpPr>
        <p:spPr>
          <a:xfrm>
            <a:off x="4860464" y="1962150"/>
            <a:ext cx="38890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PCHS is a California Gold Ribbon School, a California Distinguished High School, as well as being recognized by </a:t>
            </a:r>
            <a:r>
              <a:rPr lang="en-US" sz="1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Newsweek, U.S. News and World Report, and LA Magazine.</a:t>
            </a:r>
          </a:p>
          <a:p>
            <a:pPr lvl="0">
              <a:buClr>
                <a:schemeClr val="tx1"/>
              </a:buClr>
            </a:pPr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PCHS offers a full range of competitive sports, arts, and other activities. </a:t>
            </a:r>
          </a:p>
          <a:p>
            <a:pPr lvl="0">
              <a:buClr>
                <a:schemeClr val="tx1"/>
              </a:buClr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offers 16 different sports, 20 sports teams and 42 participation levels. Football participates in  the City’s Western League.</a:t>
            </a:r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F22CC9-1260-4553-9741-87010754B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1" y="71105"/>
            <a:ext cx="3124200" cy="15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5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07" y="1272075"/>
            <a:ext cx="3803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California Nonprofit Public Benefit Corporation formed under section 501(c)(3) of the Internal Revenue Code.  Founded in 2011.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support and aid the Palisades Charter High School football program while enriching the educational and athletic experience of the football program’s student athletes.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Function:  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 fundraising activities supporting support academic and athletic excellence, the teams’ commitment to quality, values-based philosophies, and the ideals of pursuing victory with honor.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3B97-C9CF-344F-8EB1-AB63950C69A0}"/>
              </a:ext>
            </a:extLst>
          </p:cNvPr>
          <p:cNvSpPr txBox="1"/>
          <p:nvPr/>
        </p:nvSpPr>
        <p:spPr>
          <a:xfrm>
            <a:off x="4191000" y="395272"/>
            <a:ext cx="3657600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36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600" b="1" dirty="0">
              <a:ln w="63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BB0C1-18B5-0D4C-9B60-90B08394971F}"/>
              </a:ext>
            </a:extLst>
          </p:cNvPr>
          <p:cNvSpPr txBox="1"/>
          <p:nvPr/>
        </p:nvSpPr>
        <p:spPr>
          <a:xfrm>
            <a:off x="4581503" y="1283573"/>
            <a:ext cx="3803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Palisades Charter High School provides </a:t>
            </a:r>
            <a:r>
              <a:rPr lang="en-US" sz="12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less than 10% 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of football program’s budget.</a:t>
            </a:r>
            <a:b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</a:b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State of California does not provide the financial resources necessary for football program to thrive on its own. </a:t>
            </a:r>
            <a:b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</a:b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Continuing challenge to meet numerous and escalating needs of football program to assure our players are safe, competitive, and academically eligible.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E79B3-1583-A049-AD27-0DBAFB024673}"/>
              </a:ext>
            </a:extLst>
          </p:cNvPr>
          <p:cNvSpPr txBox="1"/>
          <p:nvPr/>
        </p:nvSpPr>
        <p:spPr>
          <a:xfrm>
            <a:off x="463191" y="4276062"/>
            <a:ext cx="823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Pali Quarterback Club must fundraise to meet football programs’ total budget.</a:t>
            </a:r>
          </a:p>
          <a:p>
            <a:pPr algn="ctr"/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999DAA-0306-834B-AE1B-0711DE9A13B2}"/>
              </a:ext>
            </a:extLst>
          </p:cNvPr>
          <p:cNvCxnSpPr/>
          <p:nvPr/>
        </p:nvCxnSpPr>
        <p:spPr>
          <a:xfrm>
            <a:off x="457200" y="4276062"/>
            <a:ext cx="82296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C57641-7BAF-884F-B82E-DA4092214980}"/>
              </a:ext>
            </a:extLst>
          </p:cNvPr>
          <p:cNvCxnSpPr/>
          <p:nvPr/>
        </p:nvCxnSpPr>
        <p:spPr>
          <a:xfrm>
            <a:off x="457200" y="4629150"/>
            <a:ext cx="82296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515D628-ECDD-41A7-A131-423C04D79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81" y="55183"/>
            <a:ext cx="1261728" cy="10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1CB768-D188-3741-AFCC-7DECDE4F512E}"/>
              </a:ext>
            </a:extLst>
          </p:cNvPr>
          <p:cNvSpPr txBox="1"/>
          <p:nvPr/>
        </p:nvSpPr>
        <p:spPr>
          <a:xfrm>
            <a:off x="4456085" y="1051162"/>
            <a:ext cx="41148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Heritage:  </a:t>
            </a: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Founded in 1961, Palisades Charter High School has provided superior education and developed scholar athletes and future leaders, making it one of the premier public high schools in the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Legacy:  </a:t>
            </a: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Throughout the years, Palisades Football  has thrived. </a:t>
            </a:r>
          </a:p>
          <a:p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2021, Palisades earned their fifth Western League  title (second outright) in seven years. This was the second time in program history that Palisades finished the regular season undefeated. 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2021, Palisades earned the #3 seed in the Open Division (the highest division in the City Section) and made it to the Semi-Final round of the playoffs.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EFB17-5901-F846-BE5E-B549EC99C5FD}"/>
              </a:ext>
            </a:extLst>
          </p:cNvPr>
          <p:cNvSpPr txBox="1"/>
          <p:nvPr/>
        </p:nvSpPr>
        <p:spPr>
          <a:xfrm>
            <a:off x="228600" y="327275"/>
            <a:ext cx="8528324" cy="307777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20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PALI PRIDE! MAKE A LASTING IMPACT ON PALISADES FOOTBALL!</a:t>
            </a:r>
            <a:endParaRPr lang="en-US" sz="2000" b="1" dirty="0">
              <a:ln w="63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, person, holding, wearing&#10;&#10;Description automatically generated">
            <a:extLst>
              <a:ext uri="{FF2B5EF4-FFF2-40B4-BE49-F238E27FC236}">
                <a16:creationId xmlns:a16="http://schemas.microsoft.com/office/drawing/2014/main" id="{A9B2124E-628E-4016-8CB7-BB81D19B3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5" y="3283029"/>
            <a:ext cx="1364821" cy="1430380"/>
          </a:xfrm>
          <a:prstGeom prst="rect">
            <a:avLst/>
          </a:prstGeom>
        </p:spPr>
      </p:pic>
      <p:pic>
        <p:nvPicPr>
          <p:cNvPr id="12" name="Picture 11" descr="A group of people on a grass court&#10;&#10;Description automatically generated">
            <a:extLst>
              <a:ext uri="{FF2B5EF4-FFF2-40B4-BE49-F238E27FC236}">
                <a16:creationId xmlns:a16="http://schemas.microsoft.com/office/drawing/2014/main" id="{6916CDCA-9A5D-4B3B-873A-FAD7DA5353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5"/>
          <a:stretch/>
        </p:blipFill>
        <p:spPr>
          <a:xfrm>
            <a:off x="380999" y="806031"/>
            <a:ext cx="4075085" cy="2399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2EDE0E-AA53-4E75-9414-5D5589F65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643" y="3296217"/>
            <a:ext cx="2234442" cy="14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9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76" y="1047750"/>
            <a:ext cx="8610600" cy="446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Pali Football is one of the consistently top public student-athletic programs in LAUSD, but minimal funding does not match our basic needs or the trajectory of program or team’s performance. 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Palisades High School funds less than 10% of the football program’s annual total budget.  No funding comes from the district or the state. 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Every year, the Pali Quarterback Club must fundraise to meet the rest of the program’s annual costs.    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$858 is the average amount spent directly on each player each season by the Pali Quarterback Club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The Pali Quarterback Club funds items such as helmets, shoulder pads, training equipment, game equipment, game uniforms, practice uniforms, game day polos, work out gear / spirit packs, hydration beverages during practices/games, pre-game meals, coach stipends and game filming. </a:t>
            </a:r>
          </a:p>
          <a:p>
            <a:pPr marL="171450" indent="-17145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The impact of COVID-19 on our program has resulted in both a decrease in funding and fundraising opportunities,  plus an increase in expenses to keep our players and coaches safe.  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862E8-2FE9-B647-B5BF-044DE0786595}"/>
              </a:ext>
            </a:extLst>
          </p:cNvPr>
          <p:cNvSpPr txBox="1"/>
          <p:nvPr/>
        </p:nvSpPr>
        <p:spPr>
          <a:xfrm>
            <a:off x="310876" y="346329"/>
            <a:ext cx="7937814" cy="369332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24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ARE WE ASKING FOR YOUR SUPPORT?</a:t>
            </a:r>
            <a:endParaRPr lang="en-US" sz="2400" b="1" dirty="0">
              <a:ln w="63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4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900" y="2364255"/>
            <a:ext cx="83820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25000"/>
              </a:spcAft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F60B8E-6D35-914D-96ED-609CFAE8D821}"/>
              </a:ext>
            </a:extLst>
          </p:cNvPr>
          <p:cNvCxnSpPr/>
          <p:nvPr/>
        </p:nvCxnSpPr>
        <p:spPr>
          <a:xfrm>
            <a:off x="1905000" y="444739"/>
            <a:ext cx="0" cy="35647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0">
            <a:extLst>
              <a:ext uri="{FF2B5EF4-FFF2-40B4-BE49-F238E27FC236}">
                <a16:creationId xmlns:a16="http://schemas.microsoft.com/office/drawing/2014/main" id="{18AF5907-E78C-0D4A-A20D-0C3E9B13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01" y="1455837"/>
            <a:ext cx="171385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Program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Banner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 Hat &amp; T-Shirt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A7B82876-73EE-FC4F-A4B1-1CECE6C7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01" y="627365"/>
            <a:ext cx="1713856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FROSH – SOPH</a:t>
            </a:r>
          </a:p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$</a:t>
            </a:r>
            <a:r>
              <a:rPr 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2,5</a:t>
            </a:r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00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1CD2D9-B508-394C-B0EB-2BA72F3F9397}"/>
              </a:ext>
            </a:extLst>
          </p:cNvPr>
          <p:cNvSpPr/>
          <p:nvPr/>
        </p:nvSpPr>
        <p:spPr>
          <a:xfrm flipV="1">
            <a:off x="200401" y="1168745"/>
            <a:ext cx="1598056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7BD541-64F2-FF40-8375-D67824E18A61}"/>
              </a:ext>
            </a:extLst>
          </p:cNvPr>
          <p:cNvCxnSpPr/>
          <p:nvPr/>
        </p:nvCxnSpPr>
        <p:spPr>
          <a:xfrm>
            <a:off x="3669792" y="444739"/>
            <a:ext cx="0" cy="35647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0">
            <a:extLst>
              <a:ext uri="{FF2B5EF4-FFF2-40B4-BE49-F238E27FC236}">
                <a16:creationId xmlns:a16="http://schemas.microsoft.com/office/drawing/2014/main" id="{4456EE6F-7DB5-744C-9E0C-0DBA085D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293" y="1455837"/>
            <a:ext cx="1713856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Program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Banner Advertising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Team Hat &amp; T-Shirt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Sideline Seats for two at a home game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55" name="TextBox 31">
            <a:extLst>
              <a:ext uri="{FF2B5EF4-FFF2-40B4-BE49-F238E27FC236}">
                <a16:creationId xmlns:a16="http://schemas.microsoft.com/office/drawing/2014/main" id="{EA95EBAF-D5FF-D246-849B-EB68615B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293" y="627365"/>
            <a:ext cx="1713856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JV</a:t>
            </a:r>
          </a:p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$5,000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3A8F7E8-DC3D-8F41-BB4A-BDF1DFFB2985}"/>
              </a:ext>
            </a:extLst>
          </p:cNvPr>
          <p:cNvSpPr/>
          <p:nvPr/>
        </p:nvSpPr>
        <p:spPr>
          <a:xfrm flipV="1">
            <a:off x="1965193" y="1168745"/>
            <a:ext cx="1598056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378505B-89DD-854F-941E-FA2A96E10316}"/>
              </a:ext>
            </a:extLst>
          </p:cNvPr>
          <p:cNvCxnSpPr/>
          <p:nvPr/>
        </p:nvCxnSpPr>
        <p:spPr>
          <a:xfrm>
            <a:off x="5416296" y="444739"/>
            <a:ext cx="0" cy="35647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0">
            <a:extLst>
              <a:ext uri="{FF2B5EF4-FFF2-40B4-BE49-F238E27FC236}">
                <a16:creationId xmlns:a16="http://schemas.microsoft.com/office/drawing/2014/main" id="{88CBE5D4-FFE8-C24A-B037-42CA5CC3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797" y="1455837"/>
            <a:ext cx="171385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Program Advertising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Banner Advertising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Team Hat, T-Shirt, and Hoodie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50 Yard Line Seats for 2 at all home games </a:t>
            </a:r>
          </a:p>
        </p:txBody>
      </p:sp>
      <p:sp>
        <p:nvSpPr>
          <p:cNvPr id="59" name="TextBox 31">
            <a:extLst>
              <a:ext uri="{FF2B5EF4-FFF2-40B4-BE49-F238E27FC236}">
                <a16:creationId xmlns:a16="http://schemas.microsoft.com/office/drawing/2014/main" id="{ADFF75B4-2F52-4548-AFBC-FC528743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797" y="627365"/>
            <a:ext cx="1713856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VARSITY</a:t>
            </a:r>
          </a:p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$10,000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12E96AE-5536-9841-8123-0D57F1BED022}"/>
              </a:ext>
            </a:extLst>
          </p:cNvPr>
          <p:cNvSpPr/>
          <p:nvPr/>
        </p:nvSpPr>
        <p:spPr>
          <a:xfrm flipV="1">
            <a:off x="3711697" y="1168745"/>
            <a:ext cx="1598056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C31383-A471-434D-A201-D9EEFEE136F4}"/>
              </a:ext>
            </a:extLst>
          </p:cNvPr>
          <p:cNvCxnSpPr/>
          <p:nvPr/>
        </p:nvCxnSpPr>
        <p:spPr>
          <a:xfrm>
            <a:off x="7181088" y="444739"/>
            <a:ext cx="0" cy="35647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>
            <a:extLst>
              <a:ext uri="{FF2B5EF4-FFF2-40B4-BE49-F238E27FC236}">
                <a16:creationId xmlns:a16="http://schemas.microsoft.com/office/drawing/2014/main" id="{A18BF7FA-C4B2-EF46-90A0-5E8A91A5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9" y="1455837"/>
            <a:ext cx="171385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Program Advertising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Banner Advertising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Full Team Swag: Hat, T –Shirt, Hoodie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50 Yard Line Seats for 2 at all home games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VIP Parking for 1 car at all home games</a:t>
            </a: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54675EE9-F375-1445-ABDC-451B9F78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9" y="627365"/>
            <a:ext cx="1713856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ALL LEAGUE</a:t>
            </a:r>
          </a:p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$15,000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EB7E48E5-5E7B-EA48-85CA-96D3FECDBC30}"/>
              </a:ext>
            </a:extLst>
          </p:cNvPr>
          <p:cNvSpPr/>
          <p:nvPr/>
        </p:nvSpPr>
        <p:spPr>
          <a:xfrm flipV="1">
            <a:off x="5476489" y="1168745"/>
            <a:ext cx="1598056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66" name="TextBox 30">
            <a:extLst>
              <a:ext uri="{FF2B5EF4-FFF2-40B4-BE49-F238E27FC236}">
                <a16:creationId xmlns:a16="http://schemas.microsoft.com/office/drawing/2014/main" id="{5D71482E-62DD-5148-AA8F-3D7B7167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381" y="1473696"/>
            <a:ext cx="181811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Program Advertising 5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Banner Advertising 5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Full Team Swag : T –Shirt, Hoodie, Hat, Stadium Seat, Beanie, &amp; Official Palisades Letterman’s Jacket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50 Yard Line Seats for 2 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all home games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VIP Parking for 1 car at all home games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7" name="TextBox 31">
            <a:extLst>
              <a:ext uri="{FF2B5EF4-FFF2-40B4-BE49-F238E27FC236}">
                <a16:creationId xmlns:a16="http://schemas.microsoft.com/office/drawing/2014/main" id="{E5B717E6-AB23-A745-B9DE-830D9BA1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381" y="627365"/>
            <a:ext cx="1713856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HALL OF FAME</a:t>
            </a:r>
          </a:p>
          <a:p>
            <a:pPr algn="ctr" eaLnBrk="1" hangingPunct="1"/>
            <a:r>
              <a:rPr lang="id-ID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$25,000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3CF33A37-B184-7F4D-8136-CA3F100725FD}"/>
              </a:ext>
            </a:extLst>
          </p:cNvPr>
          <p:cNvSpPr/>
          <p:nvPr/>
        </p:nvSpPr>
        <p:spPr>
          <a:xfrm flipV="1">
            <a:off x="7241281" y="1168745"/>
            <a:ext cx="1598056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CDFE4A-E25A-E641-8DBC-05A1C840ADFF}"/>
              </a:ext>
            </a:extLst>
          </p:cNvPr>
          <p:cNvSpPr txBox="1"/>
          <p:nvPr/>
        </p:nvSpPr>
        <p:spPr>
          <a:xfrm>
            <a:off x="200401" y="155453"/>
            <a:ext cx="8528324" cy="369332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DONATION LEVELS AND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664E5-1B6C-DF42-9E57-DE66050A6137}"/>
              </a:ext>
            </a:extLst>
          </p:cNvPr>
          <p:cNvSpPr txBox="1"/>
          <p:nvPr/>
        </p:nvSpPr>
        <p:spPr>
          <a:xfrm>
            <a:off x="76200" y="4248150"/>
            <a:ext cx="906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Contact paliqbclub@gmail.com</a:t>
            </a:r>
          </a:p>
        </p:txBody>
      </p:sp>
    </p:spTree>
    <p:extLst>
      <p:ext uri="{BB962C8B-B14F-4D97-AF65-F5344CB8AC3E}">
        <p14:creationId xmlns:p14="http://schemas.microsoft.com/office/powerpoint/2010/main" val="26844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AEFB17-5901-F846-BE5E-B549EC99C5FD}"/>
              </a:ext>
            </a:extLst>
          </p:cNvPr>
          <p:cNvSpPr txBox="1"/>
          <p:nvPr/>
        </p:nvSpPr>
        <p:spPr>
          <a:xfrm>
            <a:off x="228600" y="327275"/>
            <a:ext cx="8839200" cy="123110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STADIUM BANNER &amp; SEASON PROGRAM</a:t>
            </a:r>
            <a:br>
              <a:rPr lang="en-US" sz="20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n w="63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/>
              <a:t>Opportunities exist to purchase a banner that will hang at the stadium for the entire season, and to buy an ad in the official Season Program.</a:t>
            </a:r>
            <a:endParaRPr lang="en-US" sz="2000" b="1" dirty="0">
              <a:ln w="63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53C96-849B-4EEB-9710-30FD5E8A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04254"/>
            <a:ext cx="1752600" cy="2788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BA773-96A5-4872-8F5B-6C0CC05F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749974"/>
            <a:ext cx="1717983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FAD985-6168-4D4B-83AB-11CFF550A67C}"/>
              </a:ext>
            </a:extLst>
          </p:cNvPr>
          <p:cNvSpPr txBox="1"/>
          <p:nvPr/>
        </p:nvSpPr>
        <p:spPr>
          <a:xfrm>
            <a:off x="3507264" y="462650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Full Color 62-page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E5225-3361-48DE-887E-C6CCBDC58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114" y="1631315"/>
            <a:ext cx="2246500" cy="29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AEFB17-5901-F846-BE5E-B549EC99C5FD}"/>
              </a:ext>
            </a:extLst>
          </p:cNvPr>
          <p:cNvSpPr txBox="1"/>
          <p:nvPr/>
        </p:nvSpPr>
        <p:spPr>
          <a:xfrm>
            <a:off x="228600" y="327275"/>
            <a:ext cx="8528324" cy="369332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sz="2400" b="1" dirty="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 IN TOUCH WITH PALI FOOTBALL</a:t>
            </a:r>
            <a:endParaRPr lang="en-US" sz="2400" b="1" dirty="0">
              <a:ln w="63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541E4-FA03-BE43-8818-3EA087A154EA}"/>
              </a:ext>
            </a:extLst>
          </p:cNvPr>
          <p:cNvSpPr txBox="1"/>
          <p:nvPr/>
        </p:nvSpPr>
        <p:spPr>
          <a:xfrm>
            <a:off x="257909" y="1200150"/>
            <a:ext cx="33996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HOW TO REACH US</a:t>
            </a: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Pali Quarterback Club </a:t>
            </a:r>
            <a:br>
              <a:rPr lang="en-US" alt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</a:br>
            <a:endParaRPr lang="en-US" alt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Email: </a:t>
            </a:r>
            <a:r>
              <a:rPr lang="en-US" alt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paliqbclub@gmail.com</a:t>
            </a: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           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Website: </a:t>
            </a:r>
            <a:r>
              <a:rPr lang="en-US" alt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www.PaliFootball.org</a:t>
            </a: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  </a:t>
            </a:r>
            <a:b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</a:br>
            <a:endParaRPr lang="en-US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​​​​​​​Facebook.com/</a:t>
            </a:r>
            <a:r>
              <a:rPr lang="en-US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paliquarterbackclub</a:t>
            </a: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                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Instagram.com/</a:t>
            </a:r>
            <a:r>
              <a:rPr lang="en-US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paliqbclub</a:t>
            </a:r>
            <a:endParaRPr lang="en-US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5DA81B8-5907-9347-8775-DD1E3A59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1829" y="858715"/>
            <a:ext cx="2482012" cy="19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erson, grass, outdoor, player&#10;&#10;Description automatically generated">
            <a:extLst>
              <a:ext uri="{FF2B5EF4-FFF2-40B4-BE49-F238E27FC236}">
                <a16:creationId xmlns:a16="http://schemas.microsoft.com/office/drawing/2014/main" id="{E8D337FB-3E58-4438-ABC6-678E361420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69" y="857017"/>
            <a:ext cx="2076991" cy="1988760"/>
          </a:xfrm>
          <a:prstGeom prst="rect">
            <a:avLst/>
          </a:prstGeom>
        </p:spPr>
      </p:pic>
      <p:pic>
        <p:nvPicPr>
          <p:cNvPr id="8" name="Picture 7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4F7D207-D05F-497D-9F7E-E7F940D2F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92" y="2917814"/>
            <a:ext cx="3105066" cy="20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D19B8A2D-D50A-4594-84B0-47B0D6299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 b="34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275DD-E894-4C46-BADB-DFEC199DC368}"/>
              </a:ext>
            </a:extLst>
          </p:cNvPr>
          <p:cNvSpPr txBox="1"/>
          <p:nvPr/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b="1" cap="all" spc="200">
                <a:ln w="63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1000"/>
                    </a:prst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64283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87</TotalTime>
  <Words>876</Words>
  <Application>Microsoft Office PowerPoint</Application>
  <PresentationFormat>On-screen Show (16:9)</PresentationFormat>
  <Paragraphs>86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 Light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Hirshberg Foundation</cp:lastModifiedBy>
  <cp:revision>8</cp:revision>
  <dcterms:created xsi:type="dcterms:W3CDTF">2020-10-06T00:05:00Z</dcterms:created>
  <dcterms:modified xsi:type="dcterms:W3CDTF">2022-02-15T00:17:53Z</dcterms:modified>
</cp:coreProperties>
</file>