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4" r:id="rId1"/>
  </p:sldMasterIdLst>
  <p:notesMasterIdLst>
    <p:notesMasterId r:id="rId12"/>
  </p:notesMasterIdLst>
  <p:sldIdLst>
    <p:sldId id="281" r:id="rId2"/>
    <p:sldId id="294" r:id="rId3"/>
    <p:sldId id="292" r:id="rId4"/>
    <p:sldId id="298" r:id="rId5"/>
    <p:sldId id="293" r:id="rId6"/>
    <p:sldId id="300" r:id="rId7"/>
    <p:sldId id="299" r:id="rId8"/>
    <p:sldId id="301" r:id="rId9"/>
    <p:sldId id="302" r:id="rId10"/>
    <p:sldId id="296" r:id="rId1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97" autoAdjust="0"/>
    <p:restoredTop sz="86434" autoAdjust="0"/>
  </p:normalViewPr>
  <p:slideViewPr>
    <p:cSldViewPr>
      <p:cViewPr varScale="1">
        <p:scale>
          <a:sx n="117" d="100"/>
          <a:sy n="117" d="100"/>
        </p:scale>
        <p:origin x="103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B7731F2-41DA-4774-AA55-D2758033BA6D}" type="datetimeFigureOut">
              <a:rPr lang="en-US" smtClean="0"/>
              <a:t>10/5/2020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F623BD-7ADB-4A04-8595-CA294B105A14}" type="slidenum">
              <a:rPr lang="en-US" smtClean="0"/>
              <a:t>‹#›</a:t>
            </a:fld>
            <a:endParaRPr lang="en-US"/>
          </a:p>
        </p:txBody>
      </p:sp>
    </p:spTree>
    <p:extLst>
      <p:ext uri="{BB962C8B-B14F-4D97-AF65-F5344CB8AC3E}">
        <p14:creationId xmlns:p14="http://schemas.microsoft.com/office/powerpoint/2010/main" val="19980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4088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46070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89848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079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sz="1000"/>
            </a:lvl1pPr>
          </a:lstStyle>
          <a:p>
            <a:endParaRPr lang="en-US" dirty="0"/>
          </a:p>
        </p:txBody>
      </p:sp>
      <p:sp>
        <p:nvSpPr>
          <p:cNvPr id="8" name="Footer Placeholder 7"/>
          <p:cNvSpPr>
            <a:spLocks noGrp="1"/>
          </p:cNvSpPr>
          <p:nvPr>
            <p:ph type="ftr" sz="quarter" idx="11"/>
          </p:nvPr>
        </p:nvSpPr>
        <p:spPr/>
        <p:txBody>
          <a:bodyPr/>
          <a:lstStyle>
            <a:lvl1pPr>
              <a:defRPr sz="1000"/>
            </a:lvl1pPr>
          </a:lstStyle>
          <a:p>
            <a:endParaRPr/>
          </a:p>
        </p:txBody>
      </p:sp>
      <p:sp>
        <p:nvSpPr>
          <p:cNvPr id="9" name="Slide Number Placeholder 8"/>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1104353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90595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125452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90550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2366635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28432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9A1BBB98-88DE-4A54-8208-D95D52BE6BCC}"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77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15296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42413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a:xfrm>
            <a:off x="603505" y="4677156"/>
            <a:ext cx="3875627" cy="240030"/>
          </a:xfrm>
        </p:spPr>
        <p:txBody>
          <a:bodyPr/>
          <a:lstStyle>
            <a:lvl1pPr>
              <a:defRPr>
                <a:solidFill>
                  <a:srgbClr val="FFFFFF">
                    <a:alpha val="69804"/>
                  </a:srgbClr>
                </a:solidFill>
              </a:defRPr>
            </a:lvl1pPr>
          </a:lstStyle>
          <a:p>
            <a:endParaRPr/>
          </a:p>
        </p:txBody>
      </p:sp>
      <p:sp>
        <p:nvSpPr>
          <p:cNvPr id="7" name="Slide Number Placeholder 6"/>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310516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endParaRPr/>
          </a:p>
        </p:txBody>
      </p:sp>
      <p:sp>
        <p:nvSpPr>
          <p:cNvPr id="6" name="Footer Placeholder 5"/>
          <p:cNvSpPr>
            <a:spLocks noGrp="1"/>
          </p:cNvSpPr>
          <p:nvPr>
            <p:ph type="ftr" sz="quarter" idx="11"/>
          </p:nvPr>
        </p:nvSpPr>
        <p:spPr>
          <a:xfrm>
            <a:off x="606393" y="4677156"/>
            <a:ext cx="3827797" cy="240030"/>
          </a:xfrm>
        </p:spPr>
        <p:txBody>
          <a:bodyPr/>
          <a:lstStyle>
            <a:lvl1pPr>
              <a:defRPr>
                <a:solidFill>
                  <a:srgbClr val="FFFFFF">
                    <a:alpha val="70000"/>
                  </a:srgbClr>
                </a:solidFill>
              </a:defRPr>
            </a:lvl1pPr>
          </a:lstStyle>
          <a:p>
            <a:endParaRPr/>
          </a:p>
        </p:txBody>
      </p:sp>
      <p:sp>
        <p:nvSpPr>
          <p:cNvPr id="7" name="Slide Number Placeholder 6"/>
          <p:cNvSpPr>
            <a:spLocks noGrp="1"/>
          </p:cNvSpPr>
          <p:nvPr>
            <p:ph type="sldNum" sz="quarter" idx="12"/>
          </p:nvPr>
        </p:nvSpPr>
        <p:spPr/>
        <p:txBody>
          <a:bodyPr/>
          <a:lstStyle/>
          <a:p>
            <a:fld id="{9A1BBB98-88DE-4A54-8208-D95D52BE6BCC}" type="slidenum">
              <a:rPr lang="en-US" smtClean="0"/>
              <a:pPr/>
              <a:t>‹#›</a:t>
            </a:fld>
            <a:endParaRPr lang="en-US"/>
          </a:p>
        </p:txBody>
      </p:sp>
    </p:spTree>
    <p:extLst>
      <p:ext uri="{BB962C8B-B14F-4D97-AF65-F5344CB8AC3E}">
        <p14:creationId xmlns:p14="http://schemas.microsoft.com/office/powerpoint/2010/main" val="383579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723519"/>
            <a:ext cx="5797296" cy="89154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endParaRPr/>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9A1BBB98-88DE-4A54-8208-D95D52BE6BCC}" type="slidenum">
              <a:rPr lang="en-US" smtClean="0"/>
              <a:pPr/>
              <a:t>‹#›</a:t>
            </a:fld>
            <a:endParaRPr lang="en-US"/>
          </a:p>
        </p:txBody>
      </p:sp>
    </p:spTree>
    <p:extLst>
      <p:ext uri="{BB962C8B-B14F-4D97-AF65-F5344CB8AC3E}">
        <p14:creationId xmlns:p14="http://schemas.microsoft.com/office/powerpoint/2010/main" val="254928846"/>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hf sldNum="0" hdr="0"/>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ehrlich@elkinskalt.com" TargetMode="External"/><Relationship Id="rId2" Type="http://schemas.openxmlformats.org/officeDocument/2006/relationships/hyperlink" Target="mailto:heather.bell@theagencyre.com" TargetMode="Externa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paliquarterbackclub.org/" TargetMode="External"/><Relationship Id="rId2" Type="http://schemas.openxmlformats.org/officeDocument/2006/relationships/hyperlink" Target="mailto:paliqbclub@gmail.com" TargetMode="External"/><Relationship Id="rId1" Type="http://schemas.openxmlformats.org/officeDocument/2006/relationships/slideLayout" Target="../slideLayouts/slideLayout1.xml"/><Relationship Id="rId6" Type="http://schemas.openxmlformats.org/officeDocument/2006/relationships/hyperlink" Target="mailto:rmarsden@palihigh.org" TargetMode="External"/><Relationship Id="rId5" Type="http://schemas.openxmlformats.org/officeDocument/2006/relationships/hyperlink" Target="mailto:thyde@palihigh.or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ood, drawing, shirt&#10;&#10;Description automatically generated">
            <a:extLst>
              <a:ext uri="{FF2B5EF4-FFF2-40B4-BE49-F238E27FC236}">
                <a16:creationId xmlns:a16="http://schemas.microsoft.com/office/drawing/2014/main" id="{C6D9F15E-A039-CE43-8E91-D641B94C5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115" y="361950"/>
            <a:ext cx="6387761" cy="4095750"/>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6FC3C4AE-556A-4770-98F9-2D755B62A64E}"/>
              </a:ext>
            </a:extLst>
          </p:cNvPr>
          <p:cNvSpPr txBox="1"/>
          <p:nvPr/>
        </p:nvSpPr>
        <p:spPr>
          <a:xfrm>
            <a:off x="5882376" y="4489162"/>
            <a:ext cx="3429000" cy="584775"/>
          </a:xfrm>
          <a:prstGeom prst="rect">
            <a:avLst/>
          </a:prstGeom>
          <a:noFill/>
        </p:spPr>
        <p:txBody>
          <a:bodyPr wrap="square" rtlCol="0">
            <a:spAutoFit/>
          </a:bodyPr>
          <a:lstStyle/>
          <a:p>
            <a:r>
              <a:rPr lang="en-US" sz="3200" dirty="0"/>
              <a:t>Football 2020-21</a:t>
            </a:r>
          </a:p>
        </p:txBody>
      </p:sp>
    </p:spTree>
    <p:extLst>
      <p:ext uri="{BB962C8B-B14F-4D97-AF65-F5344CB8AC3E}">
        <p14:creationId xmlns:p14="http://schemas.microsoft.com/office/powerpoint/2010/main" val="202098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199" y="819150"/>
            <a:ext cx="3962401" cy="3431709"/>
          </a:xfrm>
          <a:prstGeom prst="rect">
            <a:avLst/>
          </a:prstGeom>
          <a:noFill/>
        </p:spPr>
        <p:txBody>
          <a:bodyPr wrap="square" rtlCol="0">
            <a:spAutoFit/>
          </a:bodyPr>
          <a:lstStyle/>
          <a:p>
            <a:pPr algn="ctr" defTabSz="914400">
              <a:lnSpc>
                <a:spcPct val="90000"/>
              </a:lnSpc>
              <a:spcBef>
                <a:spcPts val="1000"/>
              </a:spcBef>
              <a:spcAft>
                <a:spcPts val="1200"/>
              </a:spcAft>
              <a:buClr>
                <a:srgbClr val="9BAFB5"/>
              </a:buClr>
              <a:defRPr/>
            </a:pPr>
            <a:r>
              <a:rPr lang="en-US" b="1" dirty="0">
                <a:solidFill>
                  <a:schemeClr val="bg1"/>
                </a:solidFill>
                <a:cs typeface="Arial" panose="020B0604020202020204" pitchFamily="34" charset="0"/>
              </a:rPr>
              <a:t>Pali QB Club: </a:t>
            </a:r>
          </a:p>
          <a:p>
            <a:pPr algn="ctr" defTabSz="914400">
              <a:lnSpc>
                <a:spcPct val="90000"/>
              </a:lnSpc>
              <a:spcBef>
                <a:spcPts val="1000"/>
              </a:spcBef>
              <a:spcAft>
                <a:spcPts val="1200"/>
              </a:spcAft>
              <a:buClr>
                <a:srgbClr val="9BAFB5"/>
              </a:buClr>
              <a:defRPr/>
            </a:pPr>
            <a:r>
              <a:rPr lang="en-US" dirty="0">
                <a:effectLst>
                  <a:outerShdw blurRad="50800" dist="38100" dir="2700000" algn="tl" rotWithShape="0">
                    <a:prstClr val="black">
                      <a:alpha val="40000"/>
                    </a:prstClr>
                  </a:outerShdw>
                </a:effectLst>
                <a:cs typeface="Arial" panose="020B0604020202020204" pitchFamily="34" charset="0"/>
              </a:rPr>
              <a:t>President:  Lisa Manheim</a:t>
            </a:r>
            <a:br>
              <a:rPr lang="en-US" dirty="0">
                <a:effectLst>
                  <a:outerShdw blurRad="50800" dist="38100" dir="2700000" algn="tl" rotWithShape="0">
                    <a:prstClr val="black">
                      <a:alpha val="40000"/>
                    </a:prstClr>
                  </a:outerShdw>
                </a:effectLst>
                <a:cs typeface="Arial" panose="020B0604020202020204" pitchFamily="34" charset="0"/>
              </a:rPr>
            </a:br>
            <a:r>
              <a:rPr lang="en-US" dirty="0">
                <a:effectLst>
                  <a:outerShdw blurRad="50800" dist="38100" dir="2700000" algn="tl" rotWithShape="0">
                    <a:prstClr val="black">
                      <a:alpha val="40000"/>
                    </a:prstClr>
                  </a:outerShdw>
                </a:effectLst>
                <a:cs typeface="Arial" panose="020B0604020202020204" pitchFamily="34" charset="0"/>
              </a:rPr>
              <a:t>VP:  Jill Calcaterra</a:t>
            </a:r>
            <a:br>
              <a:rPr lang="en-US" dirty="0">
                <a:effectLst>
                  <a:outerShdw blurRad="50800" dist="38100" dir="2700000" algn="tl" rotWithShape="0">
                    <a:prstClr val="black">
                      <a:alpha val="40000"/>
                    </a:prstClr>
                  </a:outerShdw>
                </a:effectLst>
                <a:cs typeface="Arial" panose="020B0604020202020204" pitchFamily="34" charset="0"/>
              </a:rPr>
            </a:br>
            <a:r>
              <a:rPr lang="en-US" dirty="0">
                <a:effectLst>
                  <a:outerShdw blurRad="50800" dist="38100" dir="2700000" algn="tl" rotWithShape="0">
                    <a:prstClr val="black">
                      <a:alpha val="40000"/>
                    </a:prstClr>
                  </a:outerShdw>
                </a:effectLst>
                <a:cs typeface="Arial" panose="020B0604020202020204" pitchFamily="34" charset="0"/>
              </a:rPr>
              <a:t>Secretary: Jewlz Fahn</a:t>
            </a:r>
            <a:br>
              <a:rPr lang="en-US" dirty="0">
                <a:effectLst>
                  <a:outerShdw blurRad="50800" dist="38100" dir="2700000" algn="tl" rotWithShape="0">
                    <a:prstClr val="black">
                      <a:alpha val="40000"/>
                    </a:prstClr>
                  </a:outerShdw>
                </a:effectLst>
                <a:cs typeface="Arial" panose="020B0604020202020204" pitchFamily="34" charset="0"/>
              </a:rPr>
            </a:br>
            <a:r>
              <a:rPr lang="en-US" dirty="0">
                <a:effectLst>
                  <a:outerShdw blurRad="50800" dist="38100" dir="2700000" algn="tl" rotWithShape="0">
                    <a:prstClr val="black">
                      <a:alpha val="40000"/>
                    </a:prstClr>
                  </a:outerShdw>
                </a:effectLst>
                <a:cs typeface="Arial" panose="020B0604020202020204" pitchFamily="34" charset="0"/>
              </a:rPr>
              <a:t>CFO:  Nina </a:t>
            </a:r>
            <a:r>
              <a:rPr lang="en-US" dirty="0" err="1">
                <a:effectLst>
                  <a:outerShdw blurRad="50800" dist="38100" dir="2700000" algn="tl" rotWithShape="0">
                    <a:prstClr val="black">
                      <a:alpha val="40000"/>
                    </a:prstClr>
                  </a:outerShdw>
                </a:effectLst>
                <a:cs typeface="Arial" panose="020B0604020202020204" pitchFamily="34" charset="0"/>
              </a:rPr>
              <a:t>Knierim</a:t>
            </a:r>
            <a:endParaRPr lang="en-US" dirty="0">
              <a:effectLst>
                <a:outerShdw blurRad="50800" dist="38100" dir="2700000" algn="tl" rotWithShape="0">
                  <a:prstClr val="black">
                    <a:alpha val="40000"/>
                  </a:prstClr>
                </a:outerShdw>
              </a:effectLst>
              <a:cs typeface="Arial" panose="020B0604020202020204" pitchFamily="34" charset="0"/>
            </a:endParaRPr>
          </a:p>
          <a:p>
            <a:pPr algn="ctr" defTabSz="914400">
              <a:lnSpc>
                <a:spcPct val="90000"/>
              </a:lnSpc>
              <a:spcBef>
                <a:spcPts val="1000"/>
              </a:spcBef>
              <a:spcAft>
                <a:spcPts val="1200"/>
              </a:spcAft>
              <a:buClr>
                <a:srgbClr val="9BAFB5"/>
              </a:buClr>
              <a:defRPr/>
            </a:pPr>
            <a:r>
              <a:rPr lang="en-US" b="1" dirty="0">
                <a:solidFill>
                  <a:schemeClr val="bg1"/>
                </a:solidFill>
                <a:cs typeface="Arial" panose="020B0604020202020204" pitchFamily="34" charset="0"/>
              </a:rPr>
              <a:t>Fundraising:</a:t>
            </a:r>
          </a:p>
          <a:p>
            <a:pPr algn="ctr" defTabSz="914400">
              <a:lnSpc>
                <a:spcPct val="90000"/>
              </a:lnSpc>
              <a:spcBef>
                <a:spcPts val="1000"/>
              </a:spcBef>
              <a:spcAft>
                <a:spcPts val="1200"/>
              </a:spcAft>
              <a:buClr>
                <a:srgbClr val="9BAFB5"/>
              </a:buClr>
              <a:defRPr/>
            </a:pPr>
            <a:r>
              <a:rPr lang="en-US" dirty="0">
                <a:effectLst>
                  <a:outerShdw blurRad="50800" dist="38100" dir="2700000" algn="tl" rotWithShape="0">
                    <a:prstClr val="black">
                      <a:alpha val="40000"/>
                    </a:prstClr>
                  </a:outerShdw>
                </a:effectLst>
                <a:cs typeface="Arial" panose="020B0604020202020204" pitchFamily="34" charset="0"/>
              </a:rPr>
              <a:t>Heather Bell: </a:t>
            </a:r>
            <a:r>
              <a:rPr lang="en-US" dirty="0">
                <a:effectLst>
                  <a:outerShdw blurRad="50800" dist="38100" dir="2700000" algn="tl" rotWithShape="0">
                    <a:prstClr val="black">
                      <a:alpha val="40000"/>
                    </a:prstClr>
                  </a:outerShdw>
                </a:effectLst>
                <a:cs typeface="Arial" panose="020B0604020202020204" pitchFamily="34" charset="0"/>
                <a:hlinkClick r:id="rId2">
                  <a:extLst>
                    <a:ext uri="{A12FA001-AC4F-418D-AE19-62706E023703}">
                      <ahyp:hlinkClr xmlns:ahyp="http://schemas.microsoft.com/office/drawing/2018/hyperlinkcolor" val="tx"/>
                    </a:ext>
                  </a:extLst>
                </a:hlinkClick>
              </a:rPr>
              <a:t>heather.bell@theagencyre.com</a:t>
            </a:r>
            <a:br>
              <a:rPr lang="en-US" dirty="0">
                <a:effectLst>
                  <a:outerShdw blurRad="50800" dist="38100" dir="2700000" algn="tl" rotWithShape="0">
                    <a:prstClr val="black">
                      <a:alpha val="40000"/>
                    </a:prstClr>
                  </a:outerShdw>
                </a:effectLst>
                <a:cs typeface="Arial" panose="020B0604020202020204" pitchFamily="34" charset="0"/>
              </a:rPr>
            </a:br>
            <a:r>
              <a:rPr lang="en-US" dirty="0">
                <a:effectLst>
                  <a:outerShdw blurRad="50800" dist="38100" dir="2700000" algn="tl" rotWithShape="0">
                    <a:prstClr val="black">
                      <a:alpha val="40000"/>
                    </a:prstClr>
                  </a:outerShdw>
                </a:effectLst>
                <a:cs typeface="Arial" panose="020B0604020202020204" pitchFamily="34" charset="0"/>
              </a:rPr>
              <a:t>Ken Ehrlich:  </a:t>
            </a:r>
            <a:r>
              <a:rPr lang="en-US" dirty="0">
                <a:effectLst>
                  <a:outerShdw blurRad="50800" dist="38100" dir="2700000" algn="tl" rotWithShape="0">
                    <a:prstClr val="black">
                      <a:alpha val="40000"/>
                    </a:prstClr>
                  </a:outerShdw>
                </a:effectLst>
                <a:cs typeface="Arial" panose="020B0604020202020204" pitchFamily="34" charset="0"/>
                <a:hlinkClick r:id="rId3">
                  <a:extLst>
                    <a:ext uri="{A12FA001-AC4F-418D-AE19-62706E023703}">
                      <ahyp:hlinkClr xmlns:ahyp="http://schemas.microsoft.com/office/drawing/2018/hyperlinkcolor" val="tx"/>
                    </a:ext>
                  </a:extLst>
                </a:hlinkClick>
              </a:rPr>
              <a:t>kehrlich@elkinskalt.com</a:t>
            </a:r>
            <a:endParaRPr lang="en-US" sz="2400" dirty="0">
              <a:solidFill>
                <a:srgbClr val="000000"/>
              </a:solidFill>
              <a:effectLst>
                <a:outerShdw blurRad="50800" dist="38100" dir="2700000" algn="tl" rotWithShape="0">
                  <a:prstClr val="black">
                    <a:alpha val="40000"/>
                  </a:prstClr>
                </a:outerShdw>
              </a:effectLst>
              <a:latin typeface="Arial" panose="020B0604020202020204" pitchFamily="34" charset="0"/>
              <a:cs typeface="Arial" pitchFamily="34" charset="0"/>
            </a:endParaRPr>
          </a:p>
        </p:txBody>
      </p:sp>
      <p:sp>
        <p:nvSpPr>
          <p:cNvPr id="6" name="TextBox 5">
            <a:extLst>
              <a:ext uri="{FF2B5EF4-FFF2-40B4-BE49-F238E27FC236}">
                <a16:creationId xmlns:a16="http://schemas.microsoft.com/office/drawing/2014/main" id="{896275DD-E894-4C46-BADB-DFEC199DC368}"/>
              </a:ext>
            </a:extLst>
          </p:cNvPr>
          <p:cNvSpPr txBox="1"/>
          <p:nvPr/>
        </p:nvSpPr>
        <p:spPr>
          <a:xfrm>
            <a:off x="200401" y="155453"/>
            <a:ext cx="8528324" cy="307777"/>
          </a:xfrm>
          <a:prstGeom prst="rect">
            <a:avLst/>
          </a:prstGeom>
          <a:noFill/>
          <a:ln>
            <a:noFill/>
          </a:ln>
        </p:spPr>
        <p:txBody>
          <a:bodyPr wrap="square" tIns="0" bIns="0" rtlCol="0">
            <a:spAutoFit/>
          </a:bodyPr>
          <a:lstStyle/>
          <a:p>
            <a:pPr algn="ct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THANK YOU</a:t>
            </a:r>
          </a:p>
        </p:txBody>
      </p:sp>
      <p:pic>
        <p:nvPicPr>
          <p:cNvPr id="7" name="Picture 6" descr="A building with a mountain in the background&#10;&#10;Description automatically generated">
            <a:extLst>
              <a:ext uri="{FF2B5EF4-FFF2-40B4-BE49-F238E27FC236}">
                <a16:creationId xmlns:a16="http://schemas.microsoft.com/office/drawing/2014/main" id="{D19B8A2D-D50A-4594-84B0-47B0D6299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792079"/>
            <a:ext cx="3886200" cy="3886200"/>
          </a:xfrm>
          <a:prstGeom prst="rect">
            <a:avLst/>
          </a:prstGeom>
        </p:spPr>
      </p:pic>
    </p:spTree>
    <p:extLst>
      <p:ext uri="{BB962C8B-B14F-4D97-AF65-F5344CB8AC3E}">
        <p14:creationId xmlns:p14="http://schemas.microsoft.com/office/powerpoint/2010/main" val="247642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285750"/>
            <a:ext cx="2127524" cy="307777"/>
          </a:xfrm>
          <a:prstGeom prst="rect">
            <a:avLst/>
          </a:prstGeom>
          <a:noFill/>
          <a:ln>
            <a:noFill/>
          </a:ln>
        </p:spPr>
        <p:txBody>
          <a:bodyPr wrap="square" tIns="0" bIns="0" rtlCol="0">
            <a:spAutoFit/>
          </a:bodyPr>
          <a:lstStyle/>
          <a:p>
            <a:pPr>
              <a:defRPr/>
            </a:pPr>
            <a:r>
              <a:rPr lang="en-US" sz="2000" b="1" dirty="0">
                <a:ln w="1905">
                  <a:solidFill>
                    <a:schemeClr val="bg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BACKGROUND</a:t>
            </a:r>
            <a:endParaRPr lang="en-US" sz="2000" b="1" dirty="0">
              <a:ln w="1905">
                <a:solidFill>
                  <a:schemeClr val="bg1"/>
                </a:solidFill>
                <a:prstDash val="solid"/>
              </a:ln>
              <a:effectLst>
                <a:outerShdw blurRad="50800" dist="38100" dir="2700000" algn="tl" rotWithShape="0">
                  <a:prstClr val="black">
                    <a:alpha val="40000"/>
                  </a:prstClr>
                </a:outerShdw>
              </a:effectLst>
              <a:latin typeface="Arial" pitchFamily="34" charset="0"/>
              <a:cs typeface="Arial" pitchFamily="34" charset="0"/>
            </a:endParaRPr>
          </a:p>
        </p:txBody>
      </p:sp>
      <p:sp>
        <p:nvSpPr>
          <p:cNvPr id="4" name="TextBox 3"/>
          <p:cNvSpPr txBox="1"/>
          <p:nvPr/>
        </p:nvSpPr>
        <p:spPr>
          <a:xfrm>
            <a:off x="394447" y="1962150"/>
            <a:ext cx="3889089" cy="3139321"/>
          </a:xfrm>
          <a:prstGeom prst="rect">
            <a:avLst/>
          </a:prstGeom>
          <a:noFill/>
        </p:spPr>
        <p:txBody>
          <a:bodyPr wrap="square" rtlCol="0">
            <a:spAutoFit/>
          </a:bodyPr>
          <a:lstStyle/>
          <a:p>
            <a:pPr marL="17145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 high-performing, comprehensive high school serving approximately 3,000 diverse students from more than 110 zip codes throughout the Los Angeles area. </a:t>
            </a:r>
          </a:p>
          <a:p>
            <a:pPr lvl="0">
              <a:buClr>
                <a:schemeClr val="tx1"/>
              </a:buClr>
            </a:pPr>
            <a:endPar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17145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 charter school since 2003, Palisades Charter High School is one of the first high schools in the Los Angeles Unified School District to achieve independent charter school status. </a:t>
            </a:r>
          </a:p>
          <a:p>
            <a:pPr lvl="0">
              <a:buClr>
                <a:schemeClr val="tx1"/>
              </a:buClr>
            </a:pPr>
            <a:endPar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17145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Independent status allows the school stakeholders and governing board to make important decisions regarding instruction, budget allocations, and policy; school governed by a Board of Trustees.</a:t>
            </a:r>
            <a:endParaRPr lang="en-US" sz="12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endParaRPr lang="en-US" sz="12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defRPr/>
            </a:pPr>
            <a:endParaRPr lang="en-US"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60F9DC-1059-5543-B7CE-0BED85D6F02F}"/>
              </a:ext>
            </a:extLst>
          </p:cNvPr>
          <p:cNvSpPr txBox="1"/>
          <p:nvPr/>
        </p:nvSpPr>
        <p:spPr>
          <a:xfrm>
            <a:off x="4860464" y="1962150"/>
            <a:ext cx="3889089" cy="2769989"/>
          </a:xfrm>
          <a:prstGeom prst="rect">
            <a:avLst/>
          </a:prstGeom>
          <a:noFill/>
        </p:spPr>
        <p:txBody>
          <a:bodyPr wrap="square" rtlCol="0">
            <a:spAutoFit/>
          </a:bodyPr>
          <a:lstStyle/>
          <a:p>
            <a:pPr marL="17145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PCHS is a California Gold Ribbon School, a California Distinguished High School, as well as being recognized by </a:t>
            </a:r>
            <a:r>
              <a:rPr lang="en-US" sz="1200" i="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Newsweek, U.S. News and World Report, and LA Magazine.</a:t>
            </a:r>
          </a:p>
          <a:p>
            <a:pPr lvl="0">
              <a:buClr>
                <a:schemeClr val="tx1"/>
              </a:buClr>
            </a:pPr>
            <a:endParaRPr lang="en-US" sz="1200" i="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17145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PCHS offers a full range of competitive sports, arts, and other activities. </a:t>
            </a:r>
          </a:p>
          <a:p>
            <a:pPr lvl="0">
              <a:buClr>
                <a:schemeClr val="tx1"/>
              </a:buCl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marL="171450" lvl="0" indent="-171450">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Athletics offers 16 different sports, 20 sports teams and 42 participation levels. Football participates in Division I of the City’s Western League.</a:t>
            </a:r>
            <a:endParaRPr lang="en-US" sz="1200" i="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defRPr/>
            </a:pPr>
            <a:endParaRPr lang="en-US" sz="12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endParaRPr lang="en-US" sz="12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defRPr/>
            </a:pPr>
            <a:endParaRPr lang="en-US"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9BF22CC9-1260-4553-9741-87010754B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241" y="71105"/>
            <a:ext cx="3124200" cy="1510233"/>
          </a:xfrm>
          <a:prstGeom prst="rect">
            <a:avLst/>
          </a:prstGeom>
        </p:spPr>
      </p:pic>
    </p:spTree>
    <p:extLst>
      <p:ext uri="{BB962C8B-B14F-4D97-AF65-F5344CB8AC3E}">
        <p14:creationId xmlns:p14="http://schemas.microsoft.com/office/powerpoint/2010/main" val="393955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07" y="1272075"/>
            <a:ext cx="3803576" cy="2862322"/>
          </a:xfrm>
          <a:prstGeom prst="rect">
            <a:avLst/>
          </a:prstGeom>
          <a:noFill/>
        </p:spPr>
        <p:txBody>
          <a:bodyPr wrap="square" rtlCol="0">
            <a:spAutoFit/>
          </a:bodyPr>
          <a:lstStyle/>
          <a:p>
            <a:pPr marL="171450"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California Nonprofit Public Benefit Corporation formed under section 501(c)(3) of the Internal Revenue Code.  Founded in 2011. </a:t>
            </a:r>
          </a:p>
          <a:p>
            <a:pPr marL="285750" indent="-285750">
              <a:buFont typeface="Arial" panose="020B0604020202020204" pitchFamily="34" charset="0"/>
              <a:buChar char="•"/>
            </a:pPr>
            <a:endParaRPr lang="en-US"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Vision</a:t>
            </a: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support and aid the Palisades Charter High School football program while enriching the educational and athletic experience of the football program’s student athletes.</a:t>
            </a:r>
          </a:p>
          <a:p>
            <a:pPr lvl="1"/>
            <a:r>
              <a:rPr lang="en-US"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Function:  </a:t>
            </a:r>
            <a:r>
              <a:rPr 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Implement fundraising activities supporting support academic and athletic excellence, the teams’ commitment to quality, values-based philosophies, and the ideals of pursuing victory with honor.</a:t>
            </a:r>
          </a:p>
        </p:txBody>
      </p:sp>
      <p:sp>
        <p:nvSpPr>
          <p:cNvPr id="6" name="TextBox 5">
            <a:extLst>
              <a:ext uri="{FF2B5EF4-FFF2-40B4-BE49-F238E27FC236}">
                <a16:creationId xmlns:a16="http://schemas.microsoft.com/office/drawing/2014/main" id="{8ED73B97-C9CF-344F-8EB1-AB63950C69A0}"/>
              </a:ext>
            </a:extLst>
          </p:cNvPr>
          <p:cNvSpPr txBox="1"/>
          <p:nvPr/>
        </p:nvSpPr>
        <p:spPr>
          <a:xfrm>
            <a:off x="4191000" y="395272"/>
            <a:ext cx="2057400" cy="307777"/>
          </a:xfrm>
          <a:prstGeom prst="rect">
            <a:avLst/>
          </a:prstGeom>
          <a:noFill/>
          <a:ln>
            <a:noFill/>
          </a:ln>
        </p:spPr>
        <p:txBody>
          <a:bodyPr wrap="square" tIns="0" bIns="0" rtlCol="0">
            <a:spAutoFit/>
          </a:bodyPr>
          <a:lstStyle/>
          <a:p>
            <a:pP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BACKGROUND</a:t>
            </a:r>
            <a:endParaRPr lang="en-US" sz="2000" b="1" dirty="0">
              <a:ln w="635">
                <a:solidFill>
                  <a:schemeClr val="bg1"/>
                </a:solidFill>
                <a:prstDash val="solid"/>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5BB0C1-18B5-0D4C-9B60-90B08394971F}"/>
              </a:ext>
            </a:extLst>
          </p:cNvPr>
          <p:cNvSpPr txBox="1"/>
          <p:nvPr/>
        </p:nvSpPr>
        <p:spPr>
          <a:xfrm>
            <a:off x="4581503" y="1283573"/>
            <a:ext cx="3803576"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itchFamily="34" charset="0"/>
                <a:cs typeface="Arial" pitchFamily="34" charset="0"/>
              </a:rPr>
              <a:t>Palisades Charter High School provides </a:t>
            </a:r>
            <a:r>
              <a:rPr lang="en-US" sz="1200" b="1" u="sng" dirty="0">
                <a:effectLst>
                  <a:outerShdw blurRad="50800" dist="38100" dir="2700000" algn="tl" rotWithShape="0">
                    <a:prstClr val="black">
                      <a:alpha val="40000"/>
                    </a:prstClr>
                  </a:outerShdw>
                </a:effectLst>
                <a:latin typeface="Arial" panose="020B0604020202020204" pitchFamily="34" charset="0"/>
                <a:cs typeface="Arial" pitchFamily="34" charset="0"/>
              </a:rPr>
              <a:t>less than 10% </a:t>
            </a:r>
            <a:r>
              <a:rPr lang="en-US" sz="1200" dirty="0">
                <a:effectLst>
                  <a:outerShdw blurRad="50800" dist="38100" dir="2700000" algn="tl" rotWithShape="0">
                    <a:prstClr val="black">
                      <a:alpha val="40000"/>
                    </a:prstClr>
                  </a:outerShdw>
                </a:effectLst>
                <a:latin typeface="Arial" panose="020B0604020202020204" pitchFamily="34" charset="0"/>
                <a:cs typeface="Arial" pitchFamily="34" charset="0"/>
              </a:rPr>
              <a:t>of football program’s budget.</a:t>
            </a:r>
          </a:p>
          <a:p>
            <a:endParaRPr lang="en-US" sz="1200" dirty="0">
              <a:effectLst>
                <a:outerShdw blurRad="50800" dist="38100" dir="2700000" algn="tl" rotWithShape="0">
                  <a:prstClr val="black">
                    <a:alpha val="40000"/>
                  </a:prstClr>
                </a:outerShdw>
              </a:effectLst>
              <a:latin typeface="Arial" panose="020B0604020202020204" pitchFamily="34" charset="0"/>
              <a:cs typeface="Arial" pitchFamily="34" charset="0"/>
            </a:endParaRPr>
          </a:p>
          <a:p>
            <a:pPr marL="628650" lvl="1"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itchFamily="34" charset="0"/>
              </a:rPr>
              <a:t>State of California does not provide the financial resources necessary for football program to thrive on its own.  </a:t>
            </a:r>
          </a:p>
          <a:p>
            <a:pPr marL="628650" lvl="1" indent="-171450">
              <a:buFont typeface="Arial" panose="020B0604020202020204" pitchFamily="34" charset="0"/>
              <a:buChar char="•"/>
            </a:pPr>
            <a:endParaRPr lang="en-US" sz="1200" dirty="0">
              <a:effectLst>
                <a:outerShdw blurRad="50800" dist="38100" dir="2700000" algn="tl" rotWithShape="0">
                  <a:prstClr val="black">
                    <a:alpha val="40000"/>
                  </a:prstClr>
                </a:outerShdw>
              </a:effectLst>
              <a:latin typeface="Arial" panose="020B0604020202020204" pitchFamily="34" charset="0"/>
              <a:cs typeface="Arial" pitchFamily="34" charset="0"/>
            </a:endParaRPr>
          </a:p>
          <a:p>
            <a:pPr marL="628650" lvl="1"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Arial" panose="020B0604020202020204" pitchFamily="34" charset="0"/>
                <a:cs typeface="Arial" pitchFamily="34" charset="0"/>
              </a:rPr>
              <a:t>Continuing challenge to meet numerous and escalating needs of football program to assure our players are safe, competitive, and academically eligible. </a:t>
            </a:r>
          </a:p>
        </p:txBody>
      </p:sp>
      <p:sp>
        <p:nvSpPr>
          <p:cNvPr id="8" name="TextBox 7">
            <a:extLst>
              <a:ext uri="{FF2B5EF4-FFF2-40B4-BE49-F238E27FC236}">
                <a16:creationId xmlns:a16="http://schemas.microsoft.com/office/drawing/2014/main" id="{16EE79B3-1583-A049-AD27-0DBAFB024673}"/>
              </a:ext>
            </a:extLst>
          </p:cNvPr>
          <p:cNvSpPr txBox="1"/>
          <p:nvPr/>
        </p:nvSpPr>
        <p:spPr>
          <a:xfrm>
            <a:off x="463191" y="4276062"/>
            <a:ext cx="8236624" cy="523220"/>
          </a:xfrm>
          <a:prstGeom prst="rect">
            <a:avLst/>
          </a:prstGeom>
          <a:noFill/>
        </p:spPr>
        <p:txBody>
          <a:bodyPr wrap="square" rtlCol="0">
            <a:spAutoFit/>
          </a:bodyPr>
          <a:lstStyle/>
          <a:p>
            <a:pPr algn="ctr"/>
            <a:r>
              <a:rPr lang="en-US" sz="1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Pali Quarterback Club must fundraise to meet football programs’ total budget.</a:t>
            </a:r>
          </a:p>
          <a:p>
            <a:pPr algn="ctr"/>
            <a:endParaRPr lang="en-US" sz="1400" dirty="0">
              <a:effectLst>
                <a:outerShdw blurRad="50800" dist="38100" dir="2700000" algn="tl" rotWithShape="0">
                  <a:prstClr val="black">
                    <a:alpha val="40000"/>
                  </a:prstClr>
                </a:outerShdw>
              </a:effectLst>
            </a:endParaRPr>
          </a:p>
        </p:txBody>
      </p:sp>
      <p:cxnSp>
        <p:nvCxnSpPr>
          <p:cNvPr id="10" name="Straight Connector 9">
            <a:extLst>
              <a:ext uri="{FF2B5EF4-FFF2-40B4-BE49-F238E27FC236}">
                <a16:creationId xmlns:a16="http://schemas.microsoft.com/office/drawing/2014/main" id="{09999DAA-0306-834B-AE1B-0711DE9A13B2}"/>
              </a:ext>
            </a:extLst>
          </p:cNvPr>
          <p:cNvCxnSpPr/>
          <p:nvPr/>
        </p:nvCxnSpPr>
        <p:spPr>
          <a:xfrm>
            <a:off x="457200" y="4276062"/>
            <a:ext cx="822960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C57641-7BAF-884F-B82E-DA4092214980}"/>
              </a:ext>
            </a:extLst>
          </p:cNvPr>
          <p:cNvCxnSpPr/>
          <p:nvPr/>
        </p:nvCxnSpPr>
        <p:spPr>
          <a:xfrm>
            <a:off x="457200" y="4629150"/>
            <a:ext cx="822960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rawing, food&#10;&#10;Description automatically generated">
            <a:extLst>
              <a:ext uri="{FF2B5EF4-FFF2-40B4-BE49-F238E27FC236}">
                <a16:creationId xmlns:a16="http://schemas.microsoft.com/office/drawing/2014/main" id="{0515D628-ECDD-41A7-A131-423C04D79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0581" y="55183"/>
            <a:ext cx="1261728" cy="1084449"/>
          </a:xfrm>
          <a:prstGeom prst="rect">
            <a:avLst/>
          </a:prstGeom>
        </p:spPr>
      </p:pic>
    </p:spTree>
    <p:extLst>
      <p:ext uri="{BB962C8B-B14F-4D97-AF65-F5344CB8AC3E}">
        <p14:creationId xmlns:p14="http://schemas.microsoft.com/office/powerpoint/2010/main" val="323017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1CB768-D188-3741-AFCC-7DECDE4F512E}"/>
              </a:ext>
            </a:extLst>
          </p:cNvPr>
          <p:cNvSpPr txBox="1"/>
          <p:nvPr/>
        </p:nvSpPr>
        <p:spPr>
          <a:xfrm>
            <a:off x="4456085" y="1051162"/>
            <a:ext cx="4114800" cy="3962400"/>
          </a:xfrm>
          <a:prstGeom prst="rect">
            <a:avLst/>
          </a:prstGeom>
        </p:spPr>
        <p:txBody>
          <a:bodyPr vert="horz" lIns="91440" tIns="45720" rIns="91440" bIns="45720" rtlCol="0" anchor="t">
            <a:normAutofit/>
          </a:bodyPr>
          <a:lstStyle/>
          <a:p>
            <a:pPr marL="171450" indent="-171450">
              <a:buFont typeface="Arial" panose="020B0604020202020204" pitchFamily="34" charset="0"/>
              <a:buChar char="•"/>
            </a:pPr>
            <a:r>
              <a:rPr lang="en-US" sz="1200" b="1" dirty="0">
                <a:solidFill>
                  <a:schemeClr val="tx1">
                    <a:lumMod val="85000"/>
                    <a:lumOff val="15000"/>
                  </a:schemeClr>
                </a:solidFill>
                <a:effectLst>
                  <a:outerShdw blurRad="50800" dist="38100" dir="2700000" algn="tl" rotWithShape="0">
                    <a:prstClr val="black">
                      <a:alpha val="40000"/>
                    </a:prstClr>
                  </a:outerShdw>
                </a:effectLst>
              </a:rPr>
              <a:t>Heritage:  </a:t>
            </a:r>
            <a:r>
              <a:rPr lang="en-US" sz="1200" dirty="0">
                <a:effectLst>
                  <a:outerShdw blurRad="50800" dist="38100" dir="2700000" algn="tl" rotWithShape="0">
                    <a:prstClr val="black">
                      <a:alpha val="40000"/>
                    </a:prstClr>
                  </a:outerShdw>
                </a:effectLst>
              </a:rPr>
              <a:t>Founded in 1961, Pacific Palisades Charter High School has provided superior education and developed scholar athletes and future leaders, making it one of the premier public high schools in the country.</a:t>
            </a:r>
          </a:p>
          <a:p>
            <a:pPr marL="171450" indent="-171450">
              <a:buFont typeface="Arial" panose="020B0604020202020204" pitchFamily="34" charset="0"/>
              <a:buChar char="•"/>
            </a:pPr>
            <a:endParaRPr lang="en-US" sz="1200" dirty="0">
              <a:effectLst>
                <a:outerShdw blurRad="50800" dist="38100" dir="2700000" algn="tl" rotWithShape="0">
                  <a:prstClr val="black">
                    <a:alpha val="40000"/>
                  </a:prstClr>
                </a:outerShdw>
              </a:effectLst>
            </a:endParaRPr>
          </a:p>
          <a:p>
            <a:pPr marL="171450" indent="-171450">
              <a:buFont typeface="Arial" panose="020B0604020202020204" pitchFamily="34" charset="0"/>
              <a:buChar char="•"/>
            </a:pPr>
            <a:r>
              <a:rPr lang="en-US" sz="1200" b="1" dirty="0">
                <a:effectLst>
                  <a:outerShdw blurRad="50800" dist="38100" dir="2700000" algn="tl" rotWithShape="0">
                    <a:prstClr val="black">
                      <a:alpha val="40000"/>
                    </a:prstClr>
                  </a:outerShdw>
                </a:effectLst>
              </a:rPr>
              <a:t>Legacy:  </a:t>
            </a:r>
            <a:r>
              <a:rPr lang="en-US" sz="1200" dirty="0">
                <a:effectLst>
                  <a:outerShdw blurRad="50800" dist="38100" dir="2700000" algn="tl" rotWithShape="0">
                    <a:prstClr val="black">
                      <a:alpha val="40000"/>
                    </a:prstClr>
                  </a:outerShdw>
                </a:effectLst>
              </a:rPr>
              <a:t>Throughout the years, Palisades Football  has thrived. </a:t>
            </a:r>
          </a:p>
          <a:p>
            <a:pPr marL="171450" indent="-171450" defTabSz="914400">
              <a:lnSpc>
                <a:spcPct val="90000"/>
              </a:lnSpc>
              <a:spcBef>
                <a:spcPts val="1000"/>
              </a:spcBef>
              <a:spcAft>
                <a:spcPts val="1200"/>
              </a:spcAft>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rPr>
              <a:t>Under the leadership of </a:t>
            </a:r>
            <a:r>
              <a:rPr lang="en-US" sz="1200" b="1" dirty="0">
                <a:effectLst>
                  <a:outerShdw blurRad="50800" dist="38100" dir="2700000" algn="tl" rotWithShape="0">
                    <a:prstClr val="black">
                      <a:alpha val="40000"/>
                    </a:prstClr>
                  </a:outerShdw>
                </a:effectLst>
              </a:rPr>
              <a:t>Head Coach Tim Hyde since 2013</a:t>
            </a:r>
            <a:r>
              <a:rPr lang="en-US" sz="1200" dirty="0">
                <a:effectLst>
                  <a:outerShdw blurRad="50800" dist="38100" dir="2700000" algn="tl" rotWithShape="0">
                    <a:prstClr val="black">
                      <a:alpha val="40000"/>
                    </a:prstClr>
                  </a:outerShdw>
                </a:effectLst>
              </a:rPr>
              <a:t>, the Dolphins have played in City playoffs for the last 4 years and in 2015, the Dolphins became Western League Champions for the first time since 1987 – more than 30 years ago. Repeated in 2019.</a:t>
            </a:r>
          </a:p>
          <a:p>
            <a:pPr marL="171450" indent="-171450" defTabSz="914400">
              <a:lnSpc>
                <a:spcPct val="90000"/>
              </a:lnSpc>
              <a:spcBef>
                <a:spcPts val="1000"/>
              </a:spcBef>
              <a:spcAft>
                <a:spcPts val="1200"/>
              </a:spcAft>
              <a:buClr>
                <a:schemeClr val="tx1"/>
              </a:buClr>
              <a:buFont typeface="Arial" panose="020B0604020202020204" pitchFamily="34" charset="0"/>
              <a:buChar char="•"/>
            </a:pPr>
            <a:r>
              <a:rPr lang="en-US" sz="1200" dirty="0">
                <a:effectLst>
                  <a:outerShdw blurRad="50800" dist="38100" dir="2700000" algn="tl" rotWithShape="0">
                    <a:prstClr val="black">
                      <a:alpha val="40000"/>
                    </a:prstClr>
                  </a:outerShdw>
                </a:effectLst>
              </a:rPr>
              <a:t>Last year, Dolphins won the Western League and were placed in the Open Division playoffs.  Lost to Banning (Wilmington) in playoffs.</a:t>
            </a:r>
            <a:endParaRPr lang="en-US" sz="1500" dirty="0">
              <a:solidFill>
                <a:schemeClr val="tx1">
                  <a:lumMod val="85000"/>
                  <a:lumOff val="15000"/>
                </a:schemeClr>
              </a:solidFill>
              <a:effectLst>
                <a:outerShdw blurRad="50800" dist="38100" dir="2700000" algn="tl" rotWithShape="0">
                  <a:prstClr val="black">
                    <a:alpha val="40000"/>
                  </a:prstClr>
                </a:outerShdw>
              </a:effectLst>
            </a:endParaRPr>
          </a:p>
        </p:txBody>
      </p:sp>
      <p:sp>
        <p:nvSpPr>
          <p:cNvPr id="9" name="TextBox 8">
            <a:extLst>
              <a:ext uri="{FF2B5EF4-FFF2-40B4-BE49-F238E27FC236}">
                <a16:creationId xmlns:a16="http://schemas.microsoft.com/office/drawing/2014/main" id="{DEAEFB17-5901-F846-BE5E-B549EC99C5FD}"/>
              </a:ext>
            </a:extLst>
          </p:cNvPr>
          <p:cNvSpPr txBox="1"/>
          <p:nvPr/>
        </p:nvSpPr>
        <p:spPr>
          <a:xfrm>
            <a:off x="228600" y="327275"/>
            <a:ext cx="8528324" cy="307777"/>
          </a:xfrm>
          <a:prstGeom prst="rect">
            <a:avLst/>
          </a:prstGeom>
          <a:noFill/>
          <a:ln>
            <a:noFill/>
          </a:ln>
        </p:spPr>
        <p:txBody>
          <a:bodyPr wrap="square" tIns="0" bIns="0" rtlCol="0">
            <a:spAutoFit/>
          </a:bodyPr>
          <a:lstStyle/>
          <a:p>
            <a:pP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PALI PRIDE! MAKE A LASTING IMPACT ON PALISADES FOOTBALL!</a:t>
            </a:r>
            <a:endParaRPr lang="en-US" sz="2000" b="1" dirty="0">
              <a:ln w="635">
                <a:solidFill>
                  <a:schemeClr val="bg1"/>
                </a:solidFill>
                <a:prstDash val="solid"/>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p:txBody>
      </p:sp>
      <p:pic>
        <p:nvPicPr>
          <p:cNvPr id="5" name="Picture 4" descr="A picture containing person, person, holding, wearing&#10;&#10;Description automatically generated">
            <a:extLst>
              <a:ext uri="{FF2B5EF4-FFF2-40B4-BE49-F238E27FC236}">
                <a16:creationId xmlns:a16="http://schemas.microsoft.com/office/drawing/2014/main" id="{A9B2124E-628E-4016-8CB7-BB81D19B3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159741"/>
            <a:ext cx="1636685" cy="1715303"/>
          </a:xfrm>
          <a:prstGeom prst="rect">
            <a:avLst/>
          </a:prstGeom>
        </p:spPr>
      </p:pic>
      <p:pic>
        <p:nvPicPr>
          <p:cNvPr id="12" name="Picture 11" descr="A group of people on a grass court&#10;&#10;Description automatically generated">
            <a:extLst>
              <a:ext uri="{FF2B5EF4-FFF2-40B4-BE49-F238E27FC236}">
                <a16:creationId xmlns:a16="http://schemas.microsoft.com/office/drawing/2014/main" id="{6916CDCA-9A5D-4B3B-873A-FAD7DA5353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75"/>
          <a:stretch/>
        </p:blipFill>
        <p:spPr>
          <a:xfrm>
            <a:off x="381000" y="806031"/>
            <a:ext cx="3780924" cy="2226331"/>
          </a:xfrm>
          <a:prstGeom prst="rect">
            <a:avLst/>
          </a:prstGeom>
        </p:spPr>
      </p:pic>
      <p:pic>
        <p:nvPicPr>
          <p:cNvPr id="16" name="Picture 15" descr="A football player running on a baseball field&#10;&#10;Description automatically generated">
            <a:extLst>
              <a:ext uri="{FF2B5EF4-FFF2-40B4-BE49-F238E27FC236}">
                <a16:creationId xmlns:a16="http://schemas.microsoft.com/office/drawing/2014/main" id="{BC2EDE0E-AA53-4E75-9414-5D5589F65B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087" y="3159741"/>
            <a:ext cx="2009837" cy="1725635"/>
          </a:xfrm>
          <a:prstGeom prst="rect">
            <a:avLst/>
          </a:prstGeom>
        </p:spPr>
      </p:pic>
    </p:spTree>
    <p:extLst>
      <p:ext uri="{BB962C8B-B14F-4D97-AF65-F5344CB8AC3E}">
        <p14:creationId xmlns:p14="http://schemas.microsoft.com/office/powerpoint/2010/main" val="171499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7886740" cy="4162165"/>
          </a:xfrm>
          <a:prstGeom prst="rect">
            <a:avLst/>
          </a:prstGeom>
          <a:noFill/>
        </p:spPr>
        <p:txBody>
          <a:bodyPr wrap="square" rtlCol="0">
            <a:spAutoFit/>
          </a:bodyPr>
          <a:lstStyle/>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Pali Football is one of the consistently top public student-athletic programs in LAUSD, but minimal funding does not match our basic needs or the trajectory of program or team’s performance. </a:t>
            </a:r>
          </a:p>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Palisades High School funds less than 10% of the football program’s annual total budget.  No funding comes                                                                                                                        from the district or the state. </a:t>
            </a:r>
          </a:p>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Every year, the Pali Quarterback Club must fundraise to meet the rest of the program’s annual costs.    </a:t>
            </a:r>
          </a:p>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$858 is the average amount spent directly on each player each season by the Pali Quarterback Club</a:t>
            </a:r>
          </a:p>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The Pali Quarterback Club funds items such as helmets, shoulder pads, training equipment, game equipment, game uniforms, practice uniforms, game day polos, work out gear / spirit packs, hydration beverages during practices/games, pre-game meals, coach stipends and game filming. </a:t>
            </a:r>
          </a:p>
          <a:p>
            <a:pPr marL="171450" indent="-171450" defTabSz="914400">
              <a:lnSpc>
                <a:spcPct val="90000"/>
              </a:lnSpc>
              <a:spcBef>
                <a:spcPts val="1000"/>
              </a:spcBef>
              <a:spcAft>
                <a:spcPts val="1200"/>
              </a:spcAft>
              <a:buClr>
                <a:schemeClr val="tx1"/>
              </a:buClr>
              <a:buFont typeface="Arial" panose="020B0604020202020204" pitchFamily="34" charset="0"/>
              <a:buChar char="•"/>
              <a:defRPr/>
            </a:pPr>
            <a:r>
              <a:rPr lang="en-US" sz="1200" dirty="0">
                <a:solidFill>
                  <a:srgbClr val="FFFFFF"/>
                </a:solidFill>
                <a:effectLst>
                  <a:outerShdw blurRad="50800" dist="38100" dir="2700000" algn="tl" rotWithShape="0">
                    <a:prstClr val="black">
                      <a:alpha val="40000"/>
                    </a:prstClr>
                  </a:outerShdw>
                </a:effectLst>
                <a:cs typeface="Arial" panose="020B0604020202020204" pitchFamily="34" charset="0"/>
              </a:rPr>
              <a:t>The impact of COVID-19 on our program will result in both a decrease in funding and fundraising opportunities,  plus an increase in expenses to keep our players and coaches safe.  </a:t>
            </a:r>
          </a:p>
          <a:p>
            <a:pPr>
              <a:defRPr/>
            </a:pPr>
            <a:r>
              <a:rPr lang="en-US" sz="1200" dirty="0">
                <a:solidFill>
                  <a:srgbClr val="000000"/>
                </a:solidFill>
                <a:effectLst>
                  <a:outerShdw blurRad="50800" dist="38100" dir="2700000" algn="tl" rotWithShape="0">
                    <a:prstClr val="black">
                      <a:alpha val="40000"/>
                    </a:prstClr>
                  </a:outerShdw>
                </a:effectLst>
                <a:latin typeface="Arial" panose="020B0604020202020204" pitchFamily="34" charset="0"/>
                <a:cs typeface="Arial" pitchFamily="34" charset="0"/>
              </a:rPr>
              <a:t> </a:t>
            </a:r>
          </a:p>
          <a:p>
            <a:pPr>
              <a:defRPr/>
            </a:pPr>
            <a:endParaRPr lang="en-US" sz="1200" dirty="0">
              <a:solidFill>
                <a:srgbClr val="000000"/>
              </a:solidFill>
              <a:effectLst>
                <a:outerShdw blurRad="50800" dist="38100" dir="2700000" algn="tl" rotWithShape="0">
                  <a:prstClr val="black">
                    <a:alpha val="40000"/>
                  </a:prstClr>
                </a:outerShdw>
              </a:effectLst>
              <a:latin typeface="Arial" panose="020B0604020202020204" pitchFamily="34" charset="0"/>
              <a:cs typeface="Arial" pitchFamily="34" charset="0"/>
            </a:endParaRPr>
          </a:p>
          <a:p>
            <a:pPr>
              <a:defRPr/>
            </a:pPr>
            <a:r>
              <a:rPr lang="en-US" sz="2000" dirty="0">
                <a:solidFill>
                  <a:srgbClr val="FFFFFF"/>
                </a:solidFill>
                <a:effectLst>
                  <a:outerShdw blurRad="50800" dist="38100" dir="2700000" algn="tl" rotWithShape="0">
                    <a:prstClr val="black">
                      <a:alpha val="40000"/>
                    </a:prstClr>
                  </a:outerShdw>
                </a:effectLst>
                <a:latin typeface="Arial" pitchFamily="34" charset="0"/>
                <a:cs typeface="Arial" pitchFamily="34" charset="0"/>
              </a:rPr>
              <a:t>   </a:t>
            </a:r>
          </a:p>
        </p:txBody>
      </p:sp>
      <p:sp>
        <p:nvSpPr>
          <p:cNvPr id="6" name="TextBox 5">
            <a:extLst>
              <a:ext uri="{FF2B5EF4-FFF2-40B4-BE49-F238E27FC236}">
                <a16:creationId xmlns:a16="http://schemas.microsoft.com/office/drawing/2014/main" id="{E3E862E8-2FE9-B647-B5BF-044DE0786595}"/>
              </a:ext>
            </a:extLst>
          </p:cNvPr>
          <p:cNvSpPr txBox="1"/>
          <p:nvPr/>
        </p:nvSpPr>
        <p:spPr>
          <a:xfrm>
            <a:off x="310876" y="346329"/>
            <a:ext cx="7937814" cy="307777"/>
          </a:xfrm>
          <a:prstGeom prst="rect">
            <a:avLst/>
          </a:prstGeom>
          <a:noFill/>
          <a:ln>
            <a:noFill/>
          </a:ln>
        </p:spPr>
        <p:txBody>
          <a:bodyPr wrap="square" tIns="0" bIns="0" rtlCol="0">
            <a:spAutoFit/>
          </a:bodyPr>
          <a:lstStyle/>
          <a:p>
            <a:pP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WHY ARE WE ASKING FOR YOUR SUPPORT?</a:t>
            </a:r>
            <a:endParaRPr lang="en-US" sz="2000" b="1" dirty="0">
              <a:ln w="635">
                <a:solidFill>
                  <a:schemeClr val="bg1"/>
                </a:solidFill>
                <a:prstDash val="solid"/>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64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900" y="2364255"/>
            <a:ext cx="8382000" cy="923330"/>
          </a:xfrm>
          <a:prstGeom prst="rect">
            <a:avLst/>
          </a:prstGeom>
          <a:noFill/>
        </p:spPr>
        <p:txBody>
          <a:bodyPr wrap="square" rtlCol="0" anchor="ctr" anchorCtr="0">
            <a:spAutoFit/>
          </a:bodyPr>
          <a:lstStyle/>
          <a:p>
            <a:pPr>
              <a:spcAft>
                <a:spcPct val="25000"/>
              </a:spcAft>
            </a:pPr>
            <a:endParaRPr lang="en-US" sz="2400" dirty="0">
              <a:solidFill>
                <a:schemeClr val="bg1"/>
              </a:solidFill>
              <a:latin typeface="Arial" pitchFamily="34" charset="0"/>
              <a:cs typeface="Arial" pitchFamily="34" charset="0"/>
            </a:endParaRPr>
          </a:p>
          <a:p>
            <a:pPr>
              <a:spcAft>
                <a:spcPts val="1200"/>
              </a:spcAft>
            </a:pPr>
            <a:r>
              <a:rPr lang="en-US" sz="2400" dirty="0">
                <a:solidFill>
                  <a:schemeClr val="bg1"/>
                </a:solidFill>
                <a:latin typeface="Arial" pitchFamily="34" charset="0"/>
                <a:cs typeface="Arial" pitchFamily="34" charset="0"/>
              </a:rPr>
              <a:t> </a:t>
            </a:r>
            <a:endParaRPr lang="en-US" sz="2400" dirty="0">
              <a:latin typeface="Arial" pitchFamily="34" charset="0"/>
              <a:cs typeface="Arial" pitchFamily="34" charset="0"/>
            </a:endParaRPr>
          </a:p>
        </p:txBody>
      </p:sp>
      <p:cxnSp>
        <p:nvCxnSpPr>
          <p:cNvPr id="15" name="Straight Connector 14">
            <a:extLst>
              <a:ext uri="{FF2B5EF4-FFF2-40B4-BE49-F238E27FC236}">
                <a16:creationId xmlns:a16="http://schemas.microsoft.com/office/drawing/2014/main" id="{CDF60B8E-6D35-914D-96ED-609CFAE8D821}"/>
              </a:ext>
            </a:extLst>
          </p:cNvPr>
          <p:cNvCxnSpPr/>
          <p:nvPr/>
        </p:nvCxnSpPr>
        <p:spPr>
          <a:xfrm>
            <a:off x="1905000" y="444739"/>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30">
            <a:extLst>
              <a:ext uri="{FF2B5EF4-FFF2-40B4-BE49-F238E27FC236}">
                <a16:creationId xmlns:a16="http://schemas.microsoft.com/office/drawing/2014/main" id="{18AF5907-E78C-0D4A-A20D-0C3E9B13B1EE}"/>
              </a:ext>
            </a:extLst>
          </p:cNvPr>
          <p:cNvSpPr txBox="1">
            <a:spLocks noChangeArrowheads="1"/>
          </p:cNvSpPr>
          <p:nvPr/>
        </p:nvSpPr>
        <p:spPr bwMode="auto">
          <a:xfrm>
            <a:off x="142501" y="1455837"/>
            <a:ext cx="1713856"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Program Advertising</a:t>
            </a:r>
          </a:p>
          <a:p>
            <a:pPr marL="171450" indent="-171450">
              <a:buFont typeface="Arial" panose="020B0604020202020204" pitchFamily="34" charset="0"/>
              <a:buChar char="•"/>
            </a:pPr>
            <a:r>
              <a:rPr lang="en-US" sz="1200" dirty="0">
                <a:effectLst>
                  <a:outerShdw blurRad="50800" dist="38100" dir="2700000" algn="tl" rotWithShape="0">
                    <a:prstClr val="black">
                      <a:alpha val="40000"/>
                    </a:prstClr>
                  </a:outerShdw>
                </a:effectLst>
              </a:rPr>
              <a:t>Banner Advertising</a:t>
            </a:r>
          </a:p>
          <a:p>
            <a:pPr marL="171450" indent="-171450">
              <a:buFont typeface="Arial" panose="020B0604020202020204" pitchFamily="34" charset="0"/>
              <a:buChar char="•"/>
            </a:pPr>
            <a:r>
              <a:rPr lang="en-US" sz="1200" dirty="0">
                <a:effectLst>
                  <a:outerShdw blurRad="50800" dist="38100" dir="2700000" algn="tl" rotWithShape="0">
                    <a:prstClr val="black">
                      <a:alpha val="40000"/>
                    </a:prstClr>
                  </a:outerShdw>
                </a:effectLst>
              </a:rPr>
              <a:t>Team Hat &amp; T-Shirt</a:t>
            </a:r>
            <a:endParaRPr lang="en-US" sz="1200" dirty="0">
              <a:solidFill>
                <a:schemeClr val="bg1"/>
              </a:solidFill>
              <a:effectLst>
                <a:outerShdw blurRad="50800" dist="38100" dir="2700000" algn="tl" rotWithShape="0">
                  <a:prstClr val="black">
                    <a:alpha val="40000"/>
                  </a:prstClr>
                </a:outerShdw>
              </a:effectLst>
              <a:latin typeface="Lato Light"/>
              <a:ea typeface="Open Sans Light" panose="020B0306030504020204" pitchFamily="34" charset="0"/>
              <a:cs typeface="Lato Light"/>
            </a:endParaRPr>
          </a:p>
        </p:txBody>
      </p:sp>
      <p:sp>
        <p:nvSpPr>
          <p:cNvPr id="17" name="TextBox 31">
            <a:extLst>
              <a:ext uri="{FF2B5EF4-FFF2-40B4-BE49-F238E27FC236}">
                <a16:creationId xmlns:a16="http://schemas.microsoft.com/office/drawing/2014/main" id="{A7B82876-73EE-FC4F-A4B1-1CECE6C73A8C}"/>
              </a:ext>
            </a:extLst>
          </p:cNvPr>
          <p:cNvSpPr txBox="1">
            <a:spLocks noChangeArrowheads="1"/>
          </p:cNvSpPr>
          <p:nvPr/>
        </p:nvSpPr>
        <p:spPr bwMode="auto">
          <a:xfrm>
            <a:off x="142501" y="627365"/>
            <a:ext cx="1713856" cy="52322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400" b="1" dirty="0">
                <a:effectLst>
                  <a:outerShdw blurRad="50800" dist="38100" dir="2700000" algn="tl" rotWithShape="0">
                    <a:prstClr val="black">
                      <a:alpha val="40000"/>
                    </a:prstClr>
                  </a:outerShdw>
                </a:effectLst>
                <a:latin typeface="+mn-lt"/>
                <a:cs typeface="Calibri"/>
              </a:rPr>
              <a:t>FROSH – SOPH</a:t>
            </a:r>
          </a:p>
          <a:p>
            <a:pPr algn="ctr" eaLnBrk="1" hangingPunct="1"/>
            <a:r>
              <a:rPr lang="id-ID" sz="1400" b="1" dirty="0">
                <a:effectLst>
                  <a:outerShdw blurRad="50800" dist="38100" dir="2700000" algn="tl" rotWithShape="0">
                    <a:prstClr val="black">
                      <a:alpha val="40000"/>
                    </a:prstClr>
                  </a:outerShdw>
                </a:effectLst>
                <a:latin typeface="+mn-lt"/>
                <a:cs typeface="Calibri"/>
              </a:rPr>
              <a:t>$</a:t>
            </a:r>
            <a:r>
              <a:rPr lang="en-US" sz="1400" b="1" dirty="0">
                <a:effectLst>
                  <a:outerShdw blurRad="50800" dist="38100" dir="2700000" algn="tl" rotWithShape="0">
                    <a:prstClr val="black">
                      <a:alpha val="40000"/>
                    </a:prstClr>
                  </a:outerShdw>
                </a:effectLst>
                <a:latin typeface="+mn-lt"/>
                <a:cs typeface="Calibri"/>
              </a:rPr>
              <a:t>2,5</a:t>
            </a:r>
            <a:r>
              <a:rPr lang="id-ID" sz="1400" b="1" dirty="0">
                <a:effectLst>
                  <a:outerShdw blurRad="50800" dist="38100" dir="2700000" algn="tl" rotWithShape="0">
                    <a:prstClr val="black">
                      <a:alpha val="40000"/>
                    </a:prstClr>
                  </a:outerShdw>
                </a:effectLst>
                <a:latin typeface="+mn-lt"/>
                <a:cs typeface="Calibri"/>
              </a:rPr>
              <a:t>00</a:t>
            </a:r>
          </a:p>
        </p:txBody>
      </p:sp>
      <p:sp>
        <p:nvSpPr>
          <p:cNvPr id="18" name="Rounded Rectangle 17">
            <a:extLst>
              <a:ext uri="{FF2B5EF4-FFF2-40B4-BE49-F238E27FC236}">
                <a16:creationId xmlns:a16="http://schemas.microsoft.com/office/drawing/2014/main" id="{7B1CD2D9-B508-394C-B0EB-2BA72F3F9397}"/>
              </a:ext>
            </a:extLst>
          </p:cNvPr>
          <p:cNvSpPr/>
          <p:nvPr/>
        </p:nvSpPr>
        <p:spPr>
          <a:xfrm flipV="1">
            <a:off x="200401" y="1168745"/>
            <a:ext cx="1598056"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tx1"/>
              </a:solidFill>
            </a:endParaRPr>
          </a:p>
        </p:txBody>
      </p:sp>
      <p:cxnSp>
        <p:nvCxnSpPr>
          <p:cNvPr id="53" name="Straight Connector 52">
            <a:extLst>
              <a:ext uri="{FF2B5EF4-FFF2-40B4-BE49-F238E27FC236}">
                <a16:creationId xmlns:a16="http://schemas.microsoft.com/office/drawing/2014/main" id="{707BD541-64F2-FF40-8375-D67824E18A61}"/>
              </a:ext>
            </a:extLst>
          </p:cNvPr>
          <p:cNvCxnSpPr/>
          <p:nvPr/>
        </p:nvCxnSpPr>
        <p:spPr>
          <a:xfrm>
            <a:off x="3669792" y="444739"/>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30">
            <a:extLst>
              <a:ext uri="{FF2B5EF4-FFF2-40B4-BE49-F238E27FC236}">
                <a16:creationId xmlns:a16="http://schemas.microsoft.com/office/drawing/2014/main" id="{4456EE6F-7DB5-744C-9E0C-0DBA085D03F6}"/>
              </a:ext>
            </a:extLst>
          </p:cNvPr>
          <p:cNvSpPr txBox="1">
            <a:spLocks noChangeArrowheads="1"/>
          </p:cNvSpPr>
          <p:nvPr/>
        </p:nvSpPr>
        <p:spPr bwMode="auto">
          <a:xfrm>
            <a:off x="1907293" y="1455837"/>
            <a:ext cx="1713856"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Program Advertising</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Banner Advertising</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Team Hat &amp; T-Shirt </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Sideline Seats for two at a home game</a:t>
            </a:r>
          </a:p>
          <a:p>
            <a:pPr marL="171450" indent="-171450">
              <a:buFont typeface="Arial" panose="020B0604020202020204" pitchFamily="34" charset="0"/>
              <a:buChar char="•"/>
            </a:pPr>
            <a:endParaRPr lang="en-US" sz="1200" dirty="0">
              <a:solidFill>
                <a:schemeClr val="bg1"/>
              </a:solidFill>
              <a:effectLst>
                <a:outerShdw blurRad="50800" dist="38100" dir="2700000" algn="tl" rotWithShape="0">
                  <a:prstClr val="black">
                    <a:alpha val="40000"/>
                  </a:prstClr>
                </a:outerShdw>
              </a:effectLst>
              <a:latin typeface="Lato Light"/>
              <a:ea typeface="Open Sans Light" panose="020B0306030504020204" pitchFamily="34" charset="0"/>
              <a:cs typeface="Lato Light"/>
            </a:endParaRPr>
          </a:p>
        </p:txBody>
      </p:sp>
      <p:sp>
        <p:nvSpPr>
          <p:cNvPr id="55" name="TextBox 31">
            <a:extLst>
              <a:ext uri="{FF2B5EF4-FFF2-40B4-BE49-F238E27FC236}">
                <a16:creationId xmlns:a16="http://schemas.microsoft.com/office/drawing/2014/main" id="{EA95EBAF-D5FF-D246-849B-EB68615B8CE4}"/>
              </a:ext>
            </a:extLst>
          </p:cNvPr>
          <p:cNvSpPr txBox="1">
            <a:spLocks noChangeArrowheads="1"/>
          </p:cNvSpPr>
          <p:nvPr/>
        </p:nvSpPr>
        <p:spPr bwMode="auto">
          <a:xfrm>
            <a:off x="1907293" y="627365"/>
            <a:ext cx="1713856" cy="52322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400" b="1" dirty="0">
                <a:effectLst>
                  <a:outerShdw blurRad="50800" dist="38100" dir="2700000" algn="tl" rotWithShape="0">
                    <a:prstClr val="black">
                      <a:alpha val="40000"/>
                    </a:prstClr>
                  </a:outerShdw>
                </a:effectLst>
                <a:latin typeface="+mn-lt"/>
                <a:cs typeface="Calibri"/>
              </a:rPr>
              <a:t>JV</a:t>
            </a:r>
          </a:p>
          <a:p>
            <a:pPr algn="ctr" eaLnBrk="1" hangingPunct="1"/>
            <a:r>
              <a:rPr lang="id-ID" sz="1400" b="1" dirty="0">
                <a:effectLst>
                  <a:outerShdw blurRad="50800" dist="38100" dir="2700000" algn="tl" rotWithShape="0">
                    <a:prstClr val="black">
                      <a:alpha val="40000"/>
                    </a:prstClr>
                  </a:outerShdw>
                </a:effectLst>
                <a:latin typeface="+mn-lt"/>
                <a:cs typeface="Calibri"/>
              </a:rPr>
              <a:t>$5,000</a:t>
            </a:r>
          </a:p>
        </p:txBody>
      </p:sp>
      <p:sp>
        <p:nvSpPr>
          <p:cNvPr id="56" name="Rounded Rectangle 55">
            <a:extLst>
              <a:ext uri="{FF2B5EF4-FFF2-40B4-BE49-F238E27FC236}">
                <a16:creationId xmlns:a16="http://schemas.microsoft.com/office/drawing/2014/main" id="{33A8F7E8-DC3D-8F41-BB4A-BDF1DFFB2985}"/>
              </a:ext>
            </a:extLst>
          </p:cNvPr>
          <p:cNvSpPr/>
          <p:nvPr/>
        </p:nvSpPr>
        <p:spPr>
          <a:xfrm flipV="1">
            <a:off x="1965193" y="1168745"/>
            <a:ext cx="1598056"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tx1"/>
              </a:solidFill>
            </a:endParaRPr>
          </a:p>
        </p:txBody>
      </p:sp>
      <p:cxnSp>
        <p:nvCxnSpPr>
          <p:cNvPr id="57" name="Straight Connector 56">
            <a:extLst>
              <a:ext uri="{FF2B5EF4-FFF2-40B4-BE49-F238E27FC236}">
                <a16:creationId xmlns:a16="http://schemas.microsoft.com/office/drawing/2014/main" id="{D378505B-89DD-854F-941E-FA2A96E10316}"/>
              </a:ext>
            </a:extLst>
          </p:cNvPr>
          <p:cNvCxnSpPr/>
          <p:nvPr/>
        </p:nvCxnSpPr>
        <p:spPr>
          <a:xfrm>
            <a:off x="5416296" y="444739"/>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Box 30">
            <a:extLst>
              <a:ext uri="{FF2B5EF4-FFF2-40B4-BE49-F238E27FC236}">
                <a16:creationId xmlns:a16="http://schemas.microsoft.com/office/drawing/2014/main" id="{88CBE5D4-FFE8-C24A-B037-42CA5CC30D8F}"/>
              </a:ext>
            </a:extLst>
          </p:cNvPr>
          <p:cNvSpPr txBox="1">
            <a:spLocks noChangeArrowheads="1"/>
          </p:cNvSpPr>
          <p:nvPr/>
        </p:nvSpPr>
        <p:spPr bwMode="auto">
          <a:xfrm>
            <a:off x="3653797" y="1455837"/>
            <a:ext cx="171385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Program Advertising 2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Banner Advertising 2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Team Hat, T-Shirt, and Hoodie</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Sideline Seats for 2 at all home games</a:t>
            </a:r>
          </a:p>
        </p:txBody>
      </p:sp>
      <p:sp>
        <p:nvSpPr>
          <p:cNvPr id="59" name="TextBox 31">
            <a:extLst>
              <a:ext uri="{FF2B5EF4-FFF2-40B4-BE49-F238E27FC236}">
                <a16:creationId xmlns:a16="http://schemas.microsoft.com/office/drawing/2014/main" id="{ADFF75B4-2F52-4548-AFBC-FC528743BD43}"/>
              </a:ext>
            </a:extLst>
          </p:cNvPr>
          <p:cNvSpPr txBox="1">
            <a:spLocks noChangeArrowheads="1"/>
          </p:cNvSpPr>
          <p:nvPr/>
        </p:nvSpPr>
        <p:spPr bwMode="auto">
          <a:xfrm>
            <a:off x="3653797" y="627365"/>
            <a:ext cx="1713856" cy="52322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400" b="1" dirty="0">
                <a:effectLst>
                  <a:outerShdw blurRad="50800" dist="38100" dir="2700000" algn="tl" rotWithShape="0">
                    <a:prstClr val="black">
                      <a:alpha val="40000"/>
                    </a:prstClr>
                  </a:outerShdw>
                </a:effectLst>
                <a:latin typeface="+mn-lt"/>
                <a:cs typeface="Calibri"/>
              </a:rPr>
              <a:t>VARSITY</a:t>
            </a:r>
          </a:p>
          <a:p>
            <a:pPr algn="ctr" eaLnBrk="1" hangingPunct="1"/>
            <a:r>
              <a:rPr lang="id-ID" sz="1400" b="1" dirty="0">
                <a:effectLst>
                  <a:outerShdw blurRad="50800" dist="38100" dir="2700000" algn="tl" rotWithShape="0">
                    <a:prstClr val="black">
                      <a:alpha val="40000"/>
                    </a:prstClr>
                  </a:outerShdw>
                </a:effectLst>
                <a:latin typeface="+mn-lt"/>
                <a:cs typeface="Calibri"/>
              </a:rPr>
              <a:t>$10,000</a:t>
            </a:r>
          </a:p>
        </p:txBody>
      </p:sp>
      <p:sp>
        <p:nvSpPr>
          <p:cNvPr id="60" name="Rounded Rectangle 59">
            <a:extLst>
              <a:ext uri="{FF2B5EF4-FFF2-40B4-BE49-F238E27FC236}">
                <a16:creationId xmlns:a16="http://schemas.microsoft.com/office/drawing/2014/main" id="{112E96AE-5536-9841-8123-0D57F1BED022}"/>
              </a:ext>
            </a:extLst>
          </p:cNvPr>
          <p:cNvSpPr/>
          <p:nvPr/>
        </p:nvSpPr>
        <p:spPr>
          <a:xfrm flipV="1">
            <a:off x="3711697" y="1168745"/>
            <a:ext cx="1598056"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tx1"/>
              </a:solidFill>
            </a:endParaRPr>
          </a:p>
        </p:txBody>
      </p:sp>
      <p:cxnSp>
        <p:nvCxnSpPr>
          <p:cNvPr id="61" name="Straight Connector 60">
            <a:extLst>
              <a:ext uri="{FF2B5EF4-FFF2-40B4-BE49-F238E27FC236}">
                <a16:creationId xmlns:a16="http://schemas.microsoft.com/office/drawing/2014/main" id="{1CC31383-A471-434D-A201-D9EEFEE136F4}"/>
              </a:ext>
            </a:extLst>
          </p:cNvPr>
          <p:cNvCxnSpPr/>
          <p:nvPr/>
        </p:nvCxnSpPr>
        <p:spPr>
          <a:xfrm>
            <a:off x="7181088" y="444739"/>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30">
            <a:extLst>
              <a:ext uri="{FF2B5EF4-FFF2-40B4-BE49-F238E27FC236}">
                <a16:creationId xmlns:a16="http://schemas.microsoft.com/office/drawing/2014/main" id="{A18BF7FA-C4B2-EF46-90A0-5E8A91A5F88A}"/>
              </a:ext>
            </a:extLst>
          </p:cNvPr>
          <p:cNvSpPr txBox="1">
            <a:spLocks noChangeArrowheads="1"/>
          </p:cNvSpPr>
          <p:nvPr/>
        </p:nvSpPr>
        <p:spPr bwMode="auto">
          <a:xfrm>
            <a:off x="5418589" y="1455837"/>
            <a:ext cx="1713856"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Program Advertising 2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Banner Advertising 2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Full Team Swag: Hat, T –Shirt, Car Sticker, Hoodie and Jersey</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Sideline Seats for 2 at all home games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VIP Parking for 1 car at all home games</a:t>
            </a:r>
          </a:p>
        </p:txBody>
      </p:sp>
      <p:sp>
        <p:nvSpPr>
          <p:cNvPr id="63" name="TextBox 31">
            <a:extLst>
              <a:ext uri="{FF2B5EF4-FFF2-40B4-BE49-F238E27FC236}">
                <a16:creationId xmlns:a16="http://schemas.microsoft.com/office/drawing/2014/main" id="{54675EE9-F375-1445-ABDC-451B9F78B1BA}"/>
              </a:ext>
            </a:extLst>
          </p:cNvPr>
          <p:cNvSpPr txBox="1">
            <a:spLocks noChangeArrowheads="1"/>
          </p:cNvSpPr>
          <p:nvPr/>
        </p:nvSpPr>
        <p:spPr bwMode="auto">
          <a:xfrm>
            <a:off x="5418589" y="627365"/>
            <a:ext cx="1713856" cy="52322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400" b="1" dirty="0">
                <a:effectLst>
                  <a:outerShdw blurRad="50800" dist="38100" dir="2700000" algn="tl" rotWithShape="0">
                    <a:prstClr val="black">
                      <a:alpha val="40000"/>
                    </a:prstClr>
                  </a:outerShdw>
                </a:effectLst>
                <a:latin typeface="+mn-lt"/>
                <a:cs typeface="Calibri"/>
              </a:rPr>
              <a:t>ALL LEAGUE</a:t>
            </a:r>
          </a:p>
          <a:p>
            <a:pPr algn="ctr" eaLnBrk="1" hangingPunct="1"/>
            <a:r>
              <a:rPr lang="id-ID" sz="1400" b="1" dirty="0">
                <a:effectLst>
                  <a:outerShdw blurRad="50800" dist="38100" dir="2700000" algn="tl" rotWithShape="0">
                    <a:prstClr val="black">
                      <a:alpha val="40000"/>
                    </a:prstClr>
                  </a:outerShdw>
                </a:effectLst>
                <a:latin typeface="+mn-lt"/>
                <a:cs typeface="Calibri"/>
              </a:rPr>
              <a:t>$15,000</a:t>
            </a:r>
          </a:p>
        </p:txBody>
      </p:sp>
      <p:sp>
        <p:nvSpPr>
          <p:cNvPr id="64" name="Rounded Rectangle 63">
            <a:extLst>
              <a:ext uri="{FF2B5EF4-FFF2-40B4-BE49-F238E27FC236}">
                <a16:creationId xmlns:a16="http://schemas.microsoft.com/office/drawing/2014/main" id="{EB7E48E5-5E7B-EA48-85CA-96D3FECDBC30}"/>
              </a:ext>
            </a:extLst>
          </p:cNvPr>
          <p:cNvSpPr/>
          <p:nvPr/>
        </p:nvSpPr>
        <p:spPr>
          <a:xfrm flipV="1">
            <a:off x="5476489" y="1168745"/>
            <a:ext cx="1598056"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tx1"/>
              </a:solidFill>
            </a:endParaRPr>
          </a:p>
        </p:txBody>
      </p:sp>
      <p:sp>
        <p:nvSpPr>
          <p:cNvPr id="66" name="TextBox 30">
            <a:extLst>
              <a:ext uri="{FF2B5EF4-FFF2-40B4-BE49-F238E27FC236}">
                <a16:creationId xmlns:a16="http://schemas.microsoft.com/office/drawing/2014/main" id="{5D71482E-62DD-5148-AA8F-3D7B716770D4}"/>
              </a:ext>
            </a:extLst>
          </p:cNvPr>
          <p:cNvSpPr txBox="1">
            <a:spLocks noChangeArrowheads="1"/>
          </p:cNvSpPr>
          <p:nvPr/>
        </p:nvSpPr>
        <p:spPr bwMode="auto">
          <a:xfrm>
            <a:off x="7183381" y="1473696"/>
            <a:ext cx="1818118"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Program Advertising 5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Banner Advertising 5 years</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Full Team Swag : T –Shirt, Hoodie, Hat, Stadium Seat, Beanie,  Team Jersey &amp; Official Palisades Letterman’s Jacket</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latin typeface="+mn-lt"/>
              </a:rPr>
              <a:t>Sideline Seats for 2 </a:t>
            </a:r>
            <a:r>
              <a:rPr lang="en-US" sz="1100" dirty="0">
                <a:effectLst>
                  <a:outerShdw blurRad="50800" dist="38100" dir="2700000" algn="tl" rotWithShape="0">
                    <a:prstClr val="black">
                      <a:alpha val="40000"/>
                    </a:prstClr>
                  </a:outerShdw>
                </a:effectLst>
              </a:rPr>
              <a:t>at all home games</a:t>
            </a:r>
            <a:r>
              <a:rPr lang="en-US" sz="1100" dirty="0">
                <a:effectLst>
                  <a:outerShdw blurRad="50800" dist="38100" dir="2700000" algn="tl" rotWithShape="0">
                    <a:prstClr val="black">
                      <a:alpha val="40000"/>
                    </a:prstClr>
                  </a:outerShdw>
                </a:effectLst>
                <a:latin typeface="+mn-lt"/>
              </a:rPr>
              <a:t> </a:t>
            </a:r>
          </a:p>
          <a:p>
            <a:pPr marL="171450" indent="-171450">
              <a:buFont typeface="Arial" panose="020B0604020202020204" pitchFamily="34" charset="0"/>
              <a:buChar char="•"/>
            </a:pPr>
            <a:r>
              <a:rPr lang="en-US" sz="1100" dirty="0">
                <a:effectLst>
                  <a:outerShdw blurRad="50800" dist="38100" dir="2700000" algn="tl" rotWithShape="0">
                    <a:prstClr val="black">
                      <a:alpha val="40000"/>
                    </a:prstClr>
                  </a:outerShdw>
                </a:effectLst>
              </a:rPr>
              <a:t>VIP Parking for 1 car at all home games</a:t>
            </a:r>
          </a:p>
          <a:p>
            <a:pPr marL="171450" indent="-171450">
              <a:buFont typeface="Arial" panose="020B0604020202020204" pitchFamily="34" charset="0"/>
              <a:buChar char="•"/>
            </a:pPr>
            <a:endParaRPr lang="en-US" sz="1100" dirty="0">
              <a:effectLst>
                <a:outerShdw blurRad="50800" dist="38100" dir="2700000" algn="tl" rotWithShape="0">
                  <a:prstClr val="black">
                    <a:alpha val="40000"/>
                  </a:prstClr>
                </a:outerShdw>
              </a:effectLst>
              <a:latin typeface="+mn-lt"/>
            </a:endParaRPr>
          </a:p>
        </p:txBody>
      </p:sp>
      <p:sp>
        <p:nvSpPr>
          <p:cNvPr id="67" name="TextBox 31">
            <a:extLst>
              <a:ext uri="{FF2B5EF4-FFF2-40B4-BE49-F238E27FC236}">
                <a16:creationId xmlns:a16="http://schemas.microsoft.com/office/drawing/2014/main" id="{E5B717E6-AB23-A745-B9DE-830D9BA172D8}"/>
              </a:ext>
            </a:extLst>
          </p:cNvPr>
          <p:cNvSpPr txBox="1">
            <a:spLocks noChangeArrowheads="1"/>
          </p:cNvSpPr>
          <p:nvPr/>
        </p:nvSpPr>
        <p:spPr bwMode="auto">
          <a:xfrm>
            <a:off x="7183381" y="627365"/>
            <a:ext cx="1713856" cy="52322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400" b="1" dirty="0">
                <a:effectLst>
                  <a:outerShdw blurRad="50800" dist="38100" dir="2700000" algn="tl" rotWithShape="0">
                    <a:prstClr val="black">
                      <a:alpha val="40000"/>
                    </a:prstClr>
                  </a:outerShdw>
                </a:effectLst>
                <a:latin typeface="+mn-lt"/>
                <a:cs typeface="Calibri"/>
              </a:rPr>
              <a:t>HALL OF FAME</a:t>
            </a:r>
          </a:p>
          <a:p>
            <a:pPr algn="ctr" eaLnBrk="1" hangingPunct="1"/>
            <a:r>
              <a:rPr lang="id-ID" sz="1400" b="1" dirty="0">
                <a:effectLst>
                  <a:outerShdw blurRad="50800" dist="38100" dir="2700000" algn="tl" rotWithShape="0">
                    <a:prstClr val="black">
                      <a:alpha val="40000"/>
                    </a:prstClr>
                  </a:outerShdw>
                </a:effectLst>
                <a:latin typeface="+mn-lt"/>
                <a:cs typeface="Calibri"/>
              </a:rPr>
              <a:t>$25,000</a:t>
            </a:r>
          </a:p>
        </p:txBody>
      </p:sp>
      <p:sp>
        <p:nvSpPr>
          <p:cNvPr id="68" name="Rounded Rectangle 67">
            <a:extLst>
              <a:ext uri="{FF2B5EF4-FFF2-40B4-BE49-F238E27FC236}">
                <a16:creationId xmlns:a16="http://schemas.microsoft.com/office/drawing/2014/main" id="{3CF33A37-B184-7F4D-8136-CA3F100725FD}"/>
              </a:ext>
            </a:extLst>
          </p:cNvPr>
          <p:cNvSpPr/>
          <p:nvPr/>
        </p:nvSpPr>
        <p:spPr>
          <a:xfrm flipV="1">
            <a:off x="7241281" y="1168745"/>
            <a:ext cx="1598056"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tx1"/>
              </a:solidFill>
            </a:endParaRPr>
          </a:p>
        </p:txBody>
      </p:sp>
      <p:sp>
        <p:nvSpPr>
          <p:cNvPr id="69" name="TextBox 68">
            <a:extLst>
              <a:ext uri="{FF2B5EF4-FFF2-40B4-BE49-F238E27FC236}">
                <a16:creationId xmlns:a16="http://schemas.microsoft.com/office/drawing/2014/main" id="{D8CDFE4A-E25A-E641-8DBC-05A1C840ADFF}"/>
              </a:ext>
            </a:extLst>
          </p:cNvPr>
          <p:cNvSpPr txBox="1"/>
          <p:nvPr/>
        </p:nvSpPr>
        <p:spPr>
          <a:xfrm>
            <a:off x="200401" y="155453"/>
            <a:ext cx="8528324" cy="307777"/>
          </a:xfrm>
          <a:prstGeom prst="rect">
            <a:avLst/>
          </a:prstGeom>
          <a:noFill/>
          <a:ln>
            <a:noFill/>
          </a:ln>
        </p:spPr>
        <p:txBody>
          <a:bodyPr wrap="square" tIns="0" bIns="0" rtlCol="0">
            <a:spAutoFit/>
          </a:bodyPr>
          <a:lstStyle/>
          <a:p>
            <a:pPr algn="ct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DONATION LEVELS AND BENEFITS</a:t>
            </a:r>
          </a:p>
        </p:txBody>
      </p:sp>
      <p:sp>
        <p:nvSpPr>
          <p:cNvPr id="2" name="TextBox 1">
            <a:extLst>
              <a:ext uri="{FF2B5EF4-FFF2-40B4-BE49-F238E27FC236}">
                <a16:creationId xmlns:a16="http://schemas.microsoft.com/office/drawing/2014/main" id="{07F664E5-1B6C-DF42-9E57-DE66050A6137}"/>
              </a:ext>
            </a:extLst>
          </p:cNvPr>
          <p:cNvSpPr txBox="1"/>
          <p:nvPr/>
        </p:nvSpPr>
        <p:spPr>
          <a:xfrm>
            <a:off x="76200" y="4248150"/>
            <a:ext cx="9067800" cy="276999"/>
          </a:xfrm>
          <a:prstGeom prst="rect">
            <a:avLst/>
          </a:prstGeom>
          <a:noFill/>
        </p:spPr>
        <p:txBody>
          <a:bodyPr wrap="square" rtlCol="0">
            <a:spAutoFit/>
          </a:bodyPr>
          <a:lstStyle/>
          <a:p>
            <a:pPr algn="ctr"/>
            <a:r>
              <a:rPr lang="en-US" sz="1200" dirty="0">
                <a:effectLst>
                  <a:outerShdw blurRad="50800" dist="38100" dir="2700000" algn="tl" rotWithShape="0">
                    <a:prstClr val="black">
                      <a:alpha val="40000"/>
                    </a:prstClr>
                  </a:outerShdw>
                </a:effectLst>
              </a:rPr>
              <a:t>Contacts: Heather Bell, heather.bell@theagencyre.com; Ken Ehrlich, kehrlich@elkinskalt.com</a:t>
            </a:r>
          </a:p>
        </p:txBody>
      </p:sp>
    </p:spTree>
    <p:extLst>
      <p:ext uri="{BB962C8B-B14F-4D97-AF65-F5344CB8AC3E}">
        <p14:creationId xmlns:p14="http://schemas.microsoft.com/office/powerpoint/2010/main" val="26844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AEFB17-5901-F846-BE5E-B549EC99C5FD}"/>
              </a:ext>
            </a:extLst>
          </p:cNvPr>
          <p:cNvSpPr txBox="1"/>
          <p:nvPr/>
        </p:nvSpPr>
        <p:spPr>
          <a:xfrm>
            <a:off x="228600" y="327275"/>
            <a:ext cx="8528324" cy="1169551"/>
          </a:xfrm>
          <a:prstGeom prst="rect">
            <a:avLst/>
          </a:prstGeom>
          <a:noFill/>
          <a:ln>
            <a:noFill/>
          </a:ln>
        </p:spPr>
        <p:txBody>
          <a:bodyPr wrap="square" tIns="0" bIns="0" rtlCol="0">
            <a:spAutoFit/>
          </a:bodyPr>
          <a:lstStyle/>
          <a:p>
            <a:pPr algn="ct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PALI FOOTBALL STADIUM BANNER &amp; PROGRAM SUPPORT</a:t>
            </a:r>
            <a:b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br>
            <a:endPar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a:p>
            <a:pPr algn="ctr">
              <a:defRPr/>
            </a:pPr>
            <a:r>
              <a:rPr lang="en-US" b="1" dirty="0"/>
              <a:t>Opportunities exist to purchase a banner that will hang at the stadium for the entire season, and to buy an ad in the official Game Program.</a:t>
            </a:r>
            <a:endParaRPr lang="en-US" sz="2000" b="1" dirty="0">
              <a:ln w="635">
                <a:solidFill>
                  <a:schemeClr val="bg1"/>
                </a:solidFill>
                <a:prstDash val="solid"/>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2253C96-849B-4EEB-9710-30FD5E8AD925}"/>
              </a:ext>
            </a:extLst>
          </p:cNvPr>
          <p:cNvPicPr>
            <a:picLocks noChangeAspect="1"/>
          </p:cNvPicPr>
          <p:nvPr/>
        </p:nvPicPr>
        <p:blipFill>
          <a:blip r:embed="rId3"/>
          <a:stretch>
            <a:fillRect/>
          </a:stretch>
        </p:blipFill>
        <p:spPr>
          <a:xfrm>
            <a:off x="1066800" y="1704254"/>
            <a:ext cx="1752600" cy="2788920"/>
          </a:xfrm>
          <a:prstGeom prst="rect">
            <a:avLst/>
          </a:prstGeom>
        </p:spPr>
      </p:pic>
      <p:pic>
        <p:nvPicPr>
          <p:cNvPr id="8" name="Picture 7">
            <a:extLst>
              <a:ext uri="{FF2B5EF4-FFF2-40B4-BE49-F238E27FC236}">
                <a16:creationId xmlns:a16="http://schemas.microsoft.com/office/drawing/2014/main" id="{40EBA773-96A5-4872-8F5B-6C0CC05F7FEF}"/>
              </a:ext>
            </a:extLst>
          </p:cNvPr>
          <p:cNvPicPr>
            <a:picLocks noChangeAspect="1"/>
          </p:cNvPicPr>
          <p:nvPr/>
        </p:nvPicPr>
        <p:blipFill>
          <a:blip r:embed="rId4"/>
          <a:stretch>
            <a:fillRect/>
          </a:stretch>
        </p:blipFill>
        <p:spPr>
          <a:xfrm>
            <a:off x="6629400" y="1749974"/>
            <a:ext cx="1717983" cy="2743200"/>
          </a:xfrm>
          <a:prstGeom prst="rect">
            <a:avLst/>
          </a:prstGeom>
        </p:spPr>
      </p:pic>
      <p:pic>
        <p:nvPicPr>
          <p:cNvPr id="16" name="Picture 15">
            <a:extLst>
              <a:ext uri="{FF2B5EF4-FFF2-40B4-BE49-F238E27FC236}">
                <a16:creationId xmlns:a16="http://schemas.microsoft.com/office/drawing/2014/main" id="{A0145FE5-AFA4-4B67-8B37-2214816E1CCF}"/>
              </a:ext>
            </a:extLst>
          </p:cNvPr>
          <p:cNvPicPr>
            <a:picLocks noChangeAspect="1"/>
          </p:cNvPicPr>
          <p:nvPr/>
        </p:nvPicPr>
        <p:blipFill>
          <a:blip r:embed="rId5"/>
          <a:stretch>
            <a:fillRect/>
          </a:stretch>
        </p:blipFill>
        <p:spPr>
          <a:xfrm>
            <a:off x="3519296" y="1588971"/>
            <a:ext cx="2350168" cy="3019487"/>
          </a:xfrm>
          <a:prstGeom prst="rect">
            <a:avLst/>
          </a:prstGeom>
        </p:spPr>
      </p:pic>
      <p:sp>
        <p:nvSpPr>
          <p:cNvPr id="17" name="TextBox 16">
            <a:extLst>
              <a:ext uri="{FF2B5EF4-FFF2-40B4-BE49-F238E27FC236}">
                <a16:creationId xmlns:a16="http://schemas.microsoft.com/office/drawing/2014/main" id="{32FAD985-6168-4D4B-83AB-11CFF550A67C}"/>
              </a:ext>
            </a:extLst>
          </p:cNvPr>
          <p:cNvSpPr txBox="1"/>
          <p:nvPr/>
        </p:nvSpPr>
        <p:spPr>
          <a:xfrm>
            <a:off x="3507264" y="4626505"/>
            <a:ext cx="2362200" cy="307777"/>
          </a:xfrm>
          <a:prstGeom prst="rect">
            <a:avLst/>
          </a:prstGeom>
          <a:noFill/>
        </p:spPr>
        <p:txBody>
          <a:bodyPr wrap="square" rtlCol="0">
            <a:spAutoFit/>
          </a:bodyPr>
          <a:lstStyle/>
          <a:p>
            <a:r>
              <a:rPr lang="en-US" sz="1400" dirty="0"/>
              <a:t>Full Color 56-page program</a:t>
            </a:r>
          </a:p>
        </p:txBody>
      </p:sp>
    </p:spTree>
    <p:extLst>
      <p:ext uri="{BB962C8B-B14F-4D97-AF65-F5344CB8AC3E}">
        <p14:creationId xmlns:p14="http://schemas.microsoft.com/office/powerpoint/2010/main" val="227750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AEFB17-5901-F846-BE5E-B549EC99C5FD}"/>
              </a:ext>
            </a:extLst>
          </p:cNvPr>
          <p:cNvSpPr txBox="1"/>
          <p:nvPr/>
        </p:nvSpPr>
        <p:spPr>
          <a:xfrm>
            <a:off x="228600" y="327275"/>
            <a:ext cx="8528324" cy="307777"/>
          </a:xfrm>
          <a:prstGeom prst="rect">
            <a:avLst/>
          </a:prstGeom>
          <a:noFill/>
          <a:ln>
            <a:noFill/>
          </a:ln>
        </p:spPr>
        <p:txBody>
          <a:bodyPr wrap="square" tIns="0" bIns="0" rtlCol="0">
            <a:spAutoFit/>
          </a:bodyPr>
          <a:lstStyle/>
          <a:p>
            <a:pPr>
              <a:defRPr/>
            </a:pPr>
            <a:r>
              <a:rPr lang="en-US" sz="2000" b="1" dirty="0">
                <a:ln w="635">
                  <a:solidFill>
                    <a:schemeClr val="bg1"/>
                  </a:solidFill>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rPr>
              <a:t>PALI FOOTBALL BASICS</a:t>
            </a:r>
            <a:endParaRPr lang="en-US" sz="2000" b="1" dirty="0">
              <a:ln w="635">
                <a:solidFill>
                  <a:schemeClr val="bg1"/>
                </a:solidFill>
                <a:prstDash val="solid"/>
              </a:ln>
              <a:effectLst>
                <a:outerShdw blurRad="50800" dist="38100" dir="2700000" algn="tl" rotWithShape="0">
                  <a:prstClr val="black">
                    <a:alpha val="41000"/>
                  </a:prst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010B0B2-87DB-5540-8654-DC7CBCFC6811}"/>
              </a:ext>
            </a:extLst>
          </p:cNvPr>
          <p:cNvSpPr txBox="1"/>
          <p:nvPr/>
        </p:nvSpPr>
        <p:spPr>
          <a:xfrm>
            <a:off x="228600" y="819150"/>
            <a:ext cx="8305800" cy="830997"/>
          </a:xfrm>
          <a:prstGeom prst="rect">
            <a:avLst/>
          </a:prstGeom>
          <a:noFill/>
        </p:spPr>
        <p:txBody>
          <a:bodyPr wrap="square" rtlCol="0">
            <a:spAutoFit/>
          </a:bodyPr>
          <a:lstStyle/>
          <a:p>
            <a:r>
              <a:rPr lang="en-US" altLang="en-US" sz="1600" b="1" dirty="0">
                <a:effectLst>
                  <a:outerShdw blurRad="50800" dist="38100" dir="2700000" algn="tl" rotWithShape="0">
                    <a:prstClr val="black">
                      <a:alpha val="40000"/>
                    </a:prstClr>
                  </a:outerShdw>
                </a:effectLst>
                <a:cs typeface="Calibri" panose="020F0502020204030204" pitchFamily="34" charset="0"/>
              </a:rPr>
              <a:t>GAME SCHEDULE</a:t>
            </a:r>
            <a:r>
              <a:rPr lang="en-US" altLang="en-US" sz="1600" dirty="0">
                <a:effectLst>
                  <a:outerShdw blurRad="50800" dist="38100" dir="2700000" algn="tl" rotWithShape="0">
                    <a:prstClr val="black">
                      <a:alpha val="40000"/>
                    </a:prstClr>
                  </a:outerShdw>
                </a:effectLst>
                <a:cs typeface="Calibri" panose="020F0502020204030204" pitchFamily="34" charset="0"/>
              </a:rPr>
              <a:t>:  2020 Game Schedule on next page and see website: </a:t>
            </a:r>
            <a:r>
              <a:rPr lang="en-US" altLang="en-US" sz="1600" b="1" dirty="0">
                <a:effectLst>
                  <a:outerShdw blurRad="50800" dist="38100" dir="2700000" algn="tl" rotWithShape="0">
                    <a:prstClr val="black">
                      <a:alpha val="40000"/>
                    </a:prstClr>
                  </a:outerShdw>
                </a:effectLst>
                <a:cs typeface="Calibri" panose="020F0502020204030204" pitchFamily="34" charset="0"/>
              </a:rPr>
              <a:t>www.palifootball.org</a:t>
            </a:r>
            <a:endParaRPr lang="en-US" altLang="en-US" sz="1600" b="1" dirty="0">
              <a:effectLst>
                <a:outerShdw blurRad="50800" dist="38100" dir="2700000" algn="tl" rotWithShape="0">
                  <a:prstClr val="black">
                    <a:alpha val="40000"/>
                  </a:prstClr>
                </a:outerShdw>
              </a:effectLst>
            </a:endParaRPr>
          </a:p>
          <a:p>
            <a:endParaRPr lang="en-US" sz="1600" dirty="0">
              <a:effectLst>
                <a:outerShdw blurRad="50800" dist="38100" dir="2700000" algn="tl" rotWithShape="0">
                  <a:prstClr val="black">
                    <a:alpha val="40000"/>
                  </a:prstClr>
                </a:outerShdw>
              </a:effectLst>
            </a:endParaRPr>
          </a:p>
        </p:txBody>
      </p:sp>
      <p:sp>
        <p:nvSpPr>
          <p:cNvPr id="4" name="TextBox 3">
            <a:extLst>
              <a:ext uri="{FF2B5EF4-FFF2-40B4-BE49-F238E27FC236}">
                <a16:creationId xmlns:a16="http://schemas.microsoft.com/office/drawing/2014/main" id="{534541E4-FA03-BE43-8818-3EA087A154EA}"/>
              </a:ext>
            </a:extLst>
          </p:cNvPr>
          <p:cNvSpPr txBox="1"/>
          <p:nvPr/>
        </p:nvSpPr>
        <p:spPr>
          <a:xfrm>
            <a:off x="264459" y="1411769"/>
            <a:ext cx="5145741" cy="2123658"/>
          </a:xfrm>
          <a:prstGeom prst="rect">
            <a:avLst/>
          </a:prstGeom>
          <a:noFill/>
        </p:spPr>
        <p:txBody>
          <a:bodyPr wrap="square" rtlCol="0">
            <a:spAutoFit/>
          </a:bodyPr>
          <a:lstStyle/>
          <a:p>
            <a:pPr defTabSz="914400" eaLnBrk="0" fontAlgn="base" hangingPunct="0">
              <a:spcBef>
                <a:spcPct val="0"/>
              </a:spcBef>
              <a:spcAft>
                <a:spcPct val="0"/>
              </a:spcAft>
            </a:pPr>
            <a:r>
              <a:rPr lang="en-US" altLang="en-US" b="1" dirty="0">
                <a:effectLst>
                  <a:outerShdw blurRad="50800" dist="38100" dir="2700000" algn="tl" rotWithShape="0">
                    <a:prstClr val="black">
                      <a:alpha val="40000"/>
                    </a:prstClr>
                  </a:outerShdw>
                </a:effectLst>
                <a:cs typeface="Calibri" panose="020F0502020204030204" pitchFamily="34" charset="0"/>
              </a:rPr>
              <a:t>HOW TO REACH US</a:t>
            </a:r>
            <a:r>
              <a:rPr lang="en-US" altLang="en-US" dirty="0">
                <a:effectLst>
                  <a:outerShdw blurRad="50800" dist="38100" dir="2700000" algn="tl" rotWithShape="0">
                    <a:prstClr val="black">
                      <a:alpha val="40000"/>
                    </a:prstClr>
                  </a:outerShdw>
                </a:effectLst>
                <a:cs typeface="Calibri" panose="020F0502020204030204" pitchFamily="34" charset="0"/>
              </a:rPr>
              <a:t>:</a:t>
            </a:r>
          </a:p>
          <a:p>
            <a:pPr defTabSz="914400" eaLnBrk="0" fontAlgn="base" hangingPunct="0">
              <a:spcBef>
                <a:spcPct val="0"/>
              </a:spcBef>
              <a:spcAft>
                <a:spcPct val="0"/>
              </a:spcAft>
            </a:pPr>
            <a:endParaRPr lang="en-US" altLang="en-US" sz="600" dirty="0">
              <a:effectLst>
                <a:outerShdw blurRad="50800" dist="38100" dir="2700000" algn="tl" rotWithShape="0">
                  <a:prstClr val="black">
                    <a:alpha val="40000"/>
                  </a:prstClr>
                </a:outerShdw>
              </a:effectLst>
            </a:endParaRPr>
          </a:p>
          <a:p>
            <a:pPr defTabSz="914400" eaLnBrk="0" fontAlgn="base" hangingPunct="0">
              <a:spcBef>
                <a:spcPct val="0"/>
              </a:spcBef>
              <a:spcAft>
                <a:spcPct val="0"/>
              </a:spcAft>
            </a:pPr>
            <a:r>
              <a:rPr lang="en-US" altLang="en-US" b="1" dirty="0">
                <a:effectLst>
                  <a:outerShdw blurRad="50800" dist="38100" dir="2700000" algn="tl" rotWithShape="0">
                    <a:prstClr val="black">
                      <a:alpha val="40000"/>
                    </a:prstClr>
                  </a:outerShdw>
                </a:effectLst>
                <a:cs typeface="Calibri" panose="020F0502020204030204" pitchFamily="34" charset="0"/>
              </a:rPr>
              <a:t>Palisades Quarterback Club </a:t>
            </a:r>
          </a:p>
          <a:p>
            <a:pPr defTabSz="914400" eaLnBrk="0" fontAlgn="base" hangingPunct="0">
              <a:spcBef>
                <a:spcPct val="0"/>
              </a:spcBef>
              <a:spcAft>
                <a:spcPct val="0"/>
              </a:spcAft>
            </a:pPr>
            <a:r>
              <a:rPr lang="en-US" altLang="en-US" dirty="0">
                <a:effectLst>
                  <a:outerShdw blurRad="50800" dist="38100" dir="2700000" algn="tl" rotWithShape="0">
                    <a:prstClr val="black">
                      <a:alpha val="40000"/>
                    </a:prstClr>
                  </a:outerShdw>
                </a:effectLst>
                <a:cs typeface="Calibri" panose="020F0502020204030204" pitchFamily="34" charset="0"/>
              </a:rPr>
              <a:t>Email: </a:t>
            </a:r>
            <a:r>
              <a:rPr lang="en-US" altLang="en-US" u="sng" dirty="0">
                <a:effectLst>
                  <a:outerShdw blurRad="50800" dist="38100" dir="2700000" algn="tl" rotWithShape="0">
                    <a:prstClr val="black">
                      <a:alpha val="40000"/>
                    </a:prstClr>
                  </a:outerShdw>
                </a:effectLst>
                <a:cs typeface="Calibri" panose="020F0502020204030204" pitchFamily="34" charset="0"/>
                <a:hlinkClick r:id="rId2">
                  <a:extLst>
                    <a:ext uri="{A12FA001-AC4F-418D-AE19-62706E023703}">
                      <ahyp:hlinkClr xmlns:ahyp="http://schemas.microsoft.com/office/drawing/2018/hyperlinkcolor" val="tx"/>
                    </a:ext>
                  </a:extLst>
                </a:hlinkClick>
              </a:rPr>
              <a:t>paliqbclub@gmail.com</a:t>
            </a:r>
            <a:r>
              <a:rPr lang="en-US" altLang="en-US" dirty="0">
                <a:effectLst>
                  <a:outerShdw blurRad="50800" dist="38100" dir="2700000" algn="tl" rotWithShape="0">
                    <a:prstClr val="black">
                      <a:alpha val="40000"/>
                    </a:prstClr>
                  </a:outerShdw>
                </a:effectLst>
                <a:cs typeface="Calibri" panose="020F0502020204030204" pitchFamily="34" charset="0"/>
              </a:rPr>
              <a:t>            </a:t>
            </a:r>
          </a:p>
          <a:p>
            <a:pPr defTabSz="914400" eaLnBrk="0" fontAlgn="base" hangingPunct="0">
              <a:spcBef>
                <a:spcPct val="0"/>
              </a:spcBef>
              <a:spcAft>
                <a:spcPct val="0"/>
              </a:spcAft>
            </a:pPr>
            <a:r>
              <a:rPr lang="en-US" altLang="en-US" dirty="0">
                <a:effectLst>
                  <a:outerShdw blurRad="50800" dist="38100" dir="2700000" algn="tl" rotWithShape="0">
                    <a:prstClr val="black">
                      <a:alpha val="40000"/>
                    </a:prstClr>
                  </a:outerShdw>
                </a:effectLst>
                <a:cs typeface="Calibri" panose="020F0502020204030204" pitchFamily="34" charset="0"/>
              </a:rPr>
              <a:t>Website: </a:t>
            </a:r>
            <a:r>
              <a:rPr lang="en-US" altLang="en-US" u="sng" dirty="0">
                <a:effectLst>
                  <a:outerShdw blurRad="50800" dist="38100" dir="2700000" algn="tl" rotWithShape="0">
                    <a:prstClr val="black">
                      <a:alpha val="40000"/>
                    </a:prstClr>
                  </a:outerShdw>
                </a:effectLst>
                <a:cs typeface="Calibri" panose="020F0502020204030204" pitchFamily="34" charset="0"/>
                <a:hlinkClick r:id="rId3">
                  <a:extLst>
                    <a:ext uri="{A12FA001-AC4F-418D-AE19-62706E023703}">
                      <ahyp:hlinkClr xmlns:ahyp="http://schemas.microsoft.com/office/drawing/2018/hyperlinkcolor" val="tx"/>
                    </a:ext>
                  </a:extLst>
                </a:hlinkClick>
              </a:rPr>
              <a:t>www.PaliFootball.org</a:t>
            </a:r>
            <a:r>
              <a:rPr lang="en-US" altLang="en-US" dirty="0">
                <a:effectLst>
                  <a:outerShdw blurRad="50800" dist="38100" dir="2700000" algn="tl" rotWithShape="0">
                    <a:prstClr val="black">
                      <a:alpha val="40000"/>
                    </a:prstClr>
                  </a:outerShdw>
                </a:effectLst>
                <a:cs typeface="Calibri" panose="020F0502020204030204" pitchFamily="34" charset="0"/>
              </a:rPr>
              <a:t>  </a:t>
            </a:r>
            <a:endParaRPr lang="en-US" altLang="en-US" sz="600" dirty="0">
              <a:effectLst>
                <a:outerShdw blurRad="50800" dist="38100" dir="2700000" algn="tl" rotWithShape="0">
                  <a:prstClr val="black">
                    <a:alpha val="40000"/>
                  </a:prstClr>
                </a:outerShdw>
              </a:effectLst>
            </a:endParaRPr>
          </a:p>
          <a:p>
            <a:pPr defTabSz="914400" eaLnBrk="0" fontAlgn="base" hangingPunct="0">
              <a:spcBef>
                <a:spcPct val="0"/>
              </a:spcBef>
              <a:spcAft>
                <a:spcPct val="0"/>
              </a:spcAft>
            </a:pPr>
            <a:r>
              <a:rPr lang="en-US" altLang="en-US" dirty="0">
                <a:effectLst>
                  <a:outerShdw blurRad="50800" dist="38100" dir="2700000" algn="tl" rotWithShape="0">
                    <a:prstClr val="black">
                      <a:alpha val="40000"/>
                    </a:prstClr>
                  </a:outerShdw>
                </a:effectLst>
                <a:cs typeface="Calibri" panose="020F0502020204030204" pitchFamily="34" charset="0"/>
              </a:rPr>
              <a:t>​​​​​​​</a:t>
            </a:r>
            <a:r>
              <a:rPr lang="en-US" altLang="en-US" dirty="0" err="1">
                <a:effectLst>
                  <a:outerShdw blurRad="50800" dist="38100" dir="2700000" algn="tl" rotWithShape="0">
                    <a:prstClr val="black">
                      <a:alpha val="40000"/>
                    </a:prstClr>
                  </a:outerShdw>
                </a:effectLst>
                <a:cs typeface="Calibri" panose="020F0502020204030204" pitchFamily="34" charset="0"/>
              </a:rPr>
              <a:t>Facebook.com</a:t>
            </a:r>
            <a:r>
              <a:rPr lang="en-US" altLang="en-US" dirty="0">
                <a:effectLst>
                  <a:outerShdw blurRad="50800" dist="38100" dir="2700000" algn="tl" rotWithShape="0">
                    <a:prstClr val="black">
                      <a:alpha val="40000"/>
                    </a:prstClr>
                  </a:outerShdw>
                </a:effectLst>
                <a:cs typeface="Calibri" panose="020F0502020204030204" pitchFamily="34" charset="0"/>
              </a:rPr>
              <a:t>/</a:t>
            </a:r>
            <a:r>
              <a:rPr lang="en-US" altLang="en-US" dirty="0" err="1">
                <a:effectLst>
                  <a:outerShdw blurRad="50800" dist="38100" dir="2700000" algn="tl" rotWithShape="0">
                    <a:prstClr val="black">
                      <a:alpha val="40000"/>
                    </a:prstClr>
                  </a:outerShdw>
                </a:effectLst>
                <a:cs typeface="Calibri" panose="020F0502020204030204" pitchFamily="34" charset="0"/>
              </a:rPr>
              <a:t>paliquarterbackclub</a:t>
            </a:r>
            <a:r>
              <a:rPr lang="en-US" altLang="en-US" dirty="0">
                <a:effectLst>
                  <a:outerShdw blurRad="50800" dist="38100" dir="2700000" algn="tl" rotWithShape="0">
                    <a:prstClr val="black">
                      <a:alpha val="40000"/>
                    </a:prstClr>
                  </a:outerShdw>
                </a:effectLst>
                <a:cs typeface="Calibri" panose="020F0502020204030204" pitchFamily="34" charset="0"/>
              </a:rPr>
              <a:t>                 </a:t>
            </a:r>
          </a:p>
          <a:p>
            <a:pPr defTabSz="914400" eaLnBrk="0" fontAlgn="base" hangingPunct="0">
              <a:spcBef>
                <a:spcPct val="0"/>
              </a:spcBef>
              <a:spcAft>
                <a:spcPct val="0"/>
              </a:spcAft>
            </a:pPr>
            <a:r>
              <a:rPr lang="en-US" altLang="en-US" dirty="0">
                <a:effectLst>
                  <a:outerShdw blurRad="50800" dist="38100" dir="2700000" algn="tl" rotWithShape="0">
                    <a:prstClr val="black">
                      <a:alpha val="40000"/>
                    </a:prstClr>
                  </a:outerShdw>
                </a:effectLst>
                <a:cs typeface="Calibri" panose="020F0502020204030204" pitchFamily="34" charset="0"/>
              </a:rPr>
              <a:t>Instagram.com/</a:t>
            </a:r>
            <a:r>
              <a:rPr lang="en-US" altLang="en-US" dirty="0" err="1">
                <a:effectLst>
                  <a:outerShdw blurRad="50800" dist="38100" dir="2700000" algn="tl" rotWithShape="0">
                    <a:prstClr val="black">
                      <a:alpha val="40000"/>
                    </a:prstClr>
                  </a:outerShdw>
                </a:effectLst>
                <a:cs typeface="Calibri" panose="020F0502020204030204" pitchFamily="34" charset="0"/>
              </a:rPr>
              <a:t>paliqbclub</a:t>
            </a:r>
            <a:endParaRPr lang="en-US" altLang="en-US" sz="600"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pic>
        <p:nvPicPr>
          <p:cNvPr id="10" name="Picture 4">
            <a:extLst>
              <a:ext uri="{FF2B5EF4-FFF2-40B4-BE49-F238E27FC236}">
                <a16:creationId xmlns:a16="http://schemas.microsoft.com/office/drawing/2014/main" id="{25DA81B8-5907-9347-8775-DD1E3A594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599" y="1504950"/>
            <a:ext cx="2755347" cy="27553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A0BF21-A5C8-5143-B8C1-608419647883}"/>
              </a:ext>
            </a:extLst>
          </p:cNvPr>
          <p:cNvSpPr txBox="1"/>
          <p:nvPr/>
        </p:nvSpPr>
        <p:spPr>
          <a:xfrm>
            <a:off x="264459" y="3543271"/>
            <a:ext cx="6364941" cy="830997"/>
          </a:xfrm>
          <a:prstGeom prst="rect">
            <a:avLst/>
          </a:prstGeom>
          <a:noFill/>
        </p:spPr>
        <p:txBody>
          <a:bodyPr wrap="square" rtlCol="0">
            <a:spAutoFit/>
          </a:bodyPr>
          <a:lstStyle/>
          <a:p>
            <a:pPr defTabSz="914400" eaLnBrk="0" fontAlgn="base" hangingPunct="0">
              <a:spcBef>
                <a:spcPct val="0"/>
              </a:spcBef>
              <a:spcAft>
                <a:spcPct val="0"/>
              </a:spcAft>
            </a:pPr>
            <a:r>
              <a:rPr lang="en-US" altLang="en-US" sz="1600" b="1" dirty="0">
                <a:effectLst>
                  <a:outerShdw blurRad="50800" dist="38100" dir="2700000" algn="tl" rotWithShape="0">
                    <a:prstClr val="black">
                      <a:alpha val="40000"/>
                    </a:prstClr>
                  </a:outerShdw>
                </a:effectLst>
                <a:latin typeface="Open Sans"/>
                <a:cs typeface="Calibri" panose="020F0502020204030204" pitchFamily="34" charset="0"/>
              </a:rPr>
              <a:t>HOW TO REACH TEAM:</a:t>
            </a:r>
            <a:endParaRPr lang="en-US" altLang="en-US" sz="1600" dirty="0">
              <a:effectLst>
                <a:outerShdw blurRad="50800" dist="38100" dir="2700000" algn="tl" rotWithShape="0">
                  <a:prstClr val="black">
                    <a:alpha val="40000"/>
                  </a:prstClr>
                </a:outerShdw>
              </a:effectLst>
              <a:latin typeface="Open Sans"/>
              <a:cs typeface="Calibri" panose="020F0502020204030204" pitchFamily="34" charset="0"/>
            </a:endParaRPr>
          </a:p>
          <a:p>
            <a:pPr defTabSz="914400" eaLnBrk="0" fontAlgn="base" hangingPunct="0">
              <a:spcBef>
                <a:spcPct val="0"/>
              </a:spcBef>
              <a:spcAft>
                <a:spcPct val="0"/>
              </a:spcAft>
            </a:pPr>
            <a:r>
              <a:rPr lang="en-US" altLang="en-US" sz="1600" dirty="0">
                <a:effectLst>
                  <a:outerShdw blurRad="50800" dist="38100" dir="2700000" algn="tl" rotWithShape="0">
                    <a:prstClr val="black">
                      <a:alpha val="40000"/>
                    </a:prstClr>
                  </a:outerShdw>
                </a:effectLst>
                <a:latin typeface="Open Sans"/>
                <a:cs typeface="Calibri" panose="020F0502020204030204" pitchFamily="34" charset="0"/>
              </a:rPr>
              <a:t>Head Coach </a:t>
            </a:r>
            <a:r>
              <a:rPr lang="en-US" altLang="en-US" sz="1600" dirty="0" err="1">
                <a:effectLst>
                  <a:outerShdw blurRad="50800" dist="38100" dir="2700000" algn="tl" rotWithShape="0">
                    <a:prstClr val="black">
                      <a:alpha val="40000"/>
                    </a:prstClr>
                  </a:outerShdw>
                </a:effectLst>
                <a:latin typeface="Open Sans"/>
                <a:cs typeface="Calibri" panose="020F0502020204030204" pitchFamily="34" charset="0"/>
              </a:rPr>
              <a:t>TimHyde</a:t>
            </a:r>
            <a:r>
              <a:rPr lang="en-US" altLang="en-US" sz="1600" dirty="0">
                <a:effectLst>
                  <a:outerShdw blurRad="50800" dist="38100" dir="2700000" algn="tl" rotWithShape="0">
                    <a:prstClr val="black">
                      <a:alpha val="40000"/>
                    </a:prstClr>
                  </a:outerShdw>
                </a:effectLst>
                <a:latin typeface="Open Sans"/>
                <a:cs typeface="Calibri" panose="020F0502020204030204" pitchFamily="34" charset="0"/>
              </a:rPr>
              <a:t>: </a:t>
            </a:r>
            <a:r>
              <a:rPr lang="en-US" altLang="en-US" sz="1600" u="sng" dirty="0">
                <a:effectLst>
                  <a:outerShdw blurRad="50800" dist="38100" dir="2700000" algn="tl" rotWithShape="0">
                    <a:prstClr val="black">
                      <a:alpha val="40000"/>
                    </a:prstClr>
                  </a:outerShdw>
                </a:effectLst>
                <a:latin typeface="Open Sans"/>
                <a:cs typeface="Calibri" panose="020F0502020204030204" pitchFamily="34" charset="0"/>
                <a:hlinkClick r:id="rId5">
                  <a:extLst>
                    <a:ext uri="{A12FA001-AC4F-418D-AE19-62706E023703}">
                      <ahyp:hlinkClr xmlns:ahyp="http://schemas.microsoft.com/office/drawing/2018/hyperlinkcolor" val="tx"/>
                    </a:ext>
                  </a:extLst>
                </a:hlinkClick>
              </a:rPr>
              <a:t>thyde@palihigh.org</a:t>
            </a:r>
            <a:r>
              <a:rPr lang="en-US" altLang="en-US" sz="1600" dirty="0">
                <a:effectLst>
                  <a:outerShdw blurRad="50800" dist="38100" dir="2700000" algn="tl" rotWithShape="0">
                    <a:prstClr val="black">
                      <a:alpha val="40000"/>
                    </a:prstClr>
                  </a:outerShdw>
                </a:effectLst>
                <a:latin typeface="Open Sans"/>
                <a:cs typeface="Calibri" panose="020F0502020204030204" pitchFamily="34" charset="0"/>
              </a:rPr>
              <a:t>    </a:t>
            </a:r>
          </a:p>
          <a:p>
            <a:pPr defTabSz="914400" eaLnBrk="0" fontAlgn="base" hangingPunct="0">
              <a:spcBef>
                <a:spcPct val="0"/>
              </a:spcBef>
              <a:spcAft>
                <a:spcPct val="0"/>
              </a:spcAft>
            </a:pPr>
            <a:r>
              <a:rPr lang="en-US" altLang="en-US" sz="1600" dirty="0">
                <a:effectLst>
                  <a:outerShdw blurRad="50800" dist="38100" dir="2700000" algn="tl" rotWithShape="0">
                    <a:prstClr val="black">
                      <a:alpha val="40000"/>
                    </a:prstClr>
                  </a:outerShdw>
                </a:effectLst>
                <a:latin typeface="Open Sans"/>
                <a:cs typeface="Calibri" panose="020F0502020204030204" pitchFamily="34" charset="0"/>
              </a:rPr>
              <a:t>JV Head Coach Ray Marsden: </a:t>
            </a:r>
            <a:r>
              <a:rPr lang="en-US" altLang="en-US" sz="1600" u="sng" dirty="0">
                <a:effectLst>
                  <a:outerShdw blurRad="50800" dist="38100" dir="2700000" algn="tl" rotWithShape="0">
                    <a:prstClr val="black">
                      <a:alpha val="40000"/>
                    </a:prstClr>
                  </a:outerShdw>
                </a:effectLst>
                <a:latin typeface="Open Sans"/>
                <a:cs typeface="Calibri" panose="020F0502020204030204" pitchFamily="34" charset="0"/>
                <a:hlinkClick r:id="rId6">
                  <a:extLst>
                    <a:ext uri="{A12FA001-AC4F-418D-AE19-62706E023703}">
                      <ahyp:hlinkClr xmlns:ahyp="http://schemas.microsoft.com/office/drawing/2018/hyperlinkcolor" val="tx"/>
                    </a:ext>
                  </a:extLst>
                </a:hlinkClick>
              </a:rPr>
              <a:t>rmarsden@palihigh.org</a:t>
            </a:r>
            <a:endParaRPr lang="en-US"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351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23090D37-9704-4DBA-A2C1-D6C0FBD1A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5029200" cy="5143500"/>
          </a:xfrm>
          <a:prstGeom prst="rect">
            <a:avLst/>
          </a:prstGeom>
        </p:spPr>
      </p:pic>
    </p:spTree>
    <p:extLst>
      <p:ext uri="{BB962C8B-B14F-4D97-AF65-F5344CB8AC3E}">
        <p14:creationId xmlns:p14="http://schemas.microsoft.com/office/powerpoint/2010/main" val="2491921236"/>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TotalTime>
  <Words>989</Words>
  <Application>Microsoft Office PowerPoint</Application>
  <PresentationFormat>On-screen Show (16:9)</PresentationFormat>
  <Paragraphs>96</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Lato Light</vt:lpstr>
      <vt:lpstr>Open Sans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Kenneth A. Ehrlich</cp:lastModifiedBy>
  <cp:revision>2</cp:revision>
  <dcterms:created xsi:type="dcterms:W3CDTF">2020-10-06T00:05:00Z</dcterms:created>
  <dcterms:modified xsi:type="dcterms:W3CDTF">2020-10-06T00:13:58Z</dcterms:modified>
</cp:coreProperties>
</file>